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4" r:id="rId5"/>
    <p:sldId id="265" r:id="rId6"/>
    <p:sldId id="266" r:id="rId7"/>
    <p:sldId id="261" r:id="rId8"/>
    <p:sldId id="267" r:id="rId9"/>
    <p:sldId id="268" r:id="rId10"/>
    <p:sldId id="269" r:id="rId11"/>
    <p:sldId id="270" r:id="rId12"/>
    <p:sldId id="272" r:id="rId13"/>
    <p:sldId id="26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4272"/>
    <a:srgbClr val="F5377F"/>
    <a:srgbClr val="F93C33"/>
    <a:srgbClr val="FA6058"/>
    <a:srgbClr val="FC9D99"/>
    <a:srgbClr val="F47B44"/>
    <a:srgbClr val="FCDFCC"/>
    <a:srgbClr val="CD5B0D"/>
    <a:srgbClr val="FACDAE"/>
    <a:srgbClr val="54826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97" autoAdjust="0"/>
    <p:restoredTop sz="94660"/>
  </p:normalViewPr>
  <p:slideViewPr>
    <p:cSldViewPr snapToGrid="0">
      <p:cViewPr varScale="1">
        <p:scale>
          <a:sx n="85" d="100"/>
          <a:sy n="85" d="100"/>
        </p:scale>
        <p:origin x="336"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3A674-CED6-484D-8454-75B9D39D032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1FBC070-0098-45DE-903E-B3963AD59F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728DEB1-B9F0-4548-BC60-63625D863F50}"/>
              </a:ext>
            </a:extLst>
          </p:cNvPr>
          <p:cNvSpPr>
            <a:spLocks noGrp="1"/>
          </p:cNvSpPr>
          <p:nvPr>
            <p:ph type="dt" sz="half" idx="10"/>
          </p:nvPr>
        </p:nvSpPr>
        <p:spPr/>
        <p:txBody>
          <a:bodyPr/>
          <a:lstStyle/>
          <a:p>
            <a:fld id="{987DA69C-A3BC-48FB-828D-5A6E6B919454}" type="datetimeFigureOut">
              <a:rPr lang="en-US" smtClean="0"/>
              <a:t>1/6/2023</a:t>
            </a:fld>
            <a:endParaRPr lang="en-US"/>
          </a:p>
        </p:txBody>
      </p:sp>
      <p:sp>
        <p:nvSpPr>
          <p:cNvPr id="5" name="Footer Placeholder 4">
            <a:extLst>
              <a:ext uri="{FF2B5EF4-FFF2-40B4-BE49-F238E27FC236}">
                <a16:creationId xmlns:a16="http://schemas.microsoft.com/office/drawing/2014/main" id="{98497F0C-4460-4CBF-BD4F-04A1FD00AB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58E0E1-A3F2-4C31-B6D9-09BB4BCD1FEB}"/>
              </a:ext>
            </a:extLst>
          </p:cNvPr>
          <p:cNvSpPr>
            <a:spLocks noGrp="1"/>
          </p:cNvSpPr>
          <p:nvPr>
            <p:ph type="sldNum" sz="quarter" idx="12"/>
          </p:nvPr>
        </p:nvSpPr>
        <p:spPr/>
        <p:txBody>
          <a:bodyPr/>
          <a:lstStyle/>
          <a:p>
            <a:fld id="{20CC475A-FC22-4BB2-81DE-26878B72C705}" type="slidenum">
              <a:rPr lang="en-US" smtClean="0"/>
              <a:t>‹#›</a:t>
            </a:fld>
            <a:endParaRPr lang="en-US"/>
          </a:p>
        </p:txBody>
      </p:sp>
    </p:spTree>
    <p:extLst>
      <p:ext uri="{BB962C8B-B14F-4D97-AF65-F5344CB8AC3E}">
        <p14:creationId xmlns:p14="http://schemas.microsoft.com/office/powerpoint/2010/main" val="3116150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6919B-08B6-4B12-ADCB-7D8EF857E0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C42833C-6F5F-44E6-AD9F-4764E70B951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A7D572-93C0-4109-BF9E-EE714B0FA7EB}"/>
              </a:ext>
            </a:extLst>
          </p:cNvPr>
          <p:cNvSpPr>
            <a:spLocks noGrp="1"/>
          </p:cNvSpPr>
          <p:nvPr>
            <p:ph type="dt" sz="half" idx="10"/>
          </p:nvPr>
        </p:nvSpPr>
        <p:spPr/>
        <p:txBody>
          <a:bodyPr/>
          <a:lstStyle/>
          <a:p>
            <a:fld id="{987DA69C-A3BC-48FB-828D-5A6E6B919454}" type="datetimeFigureOut">
              <a:rPr lang="en-US" smtClean="0"/>
              <a:t>1/6/2023</a:t>
            </a:fld>
            <a:endParaRPr lang="en-US"/>
          </a:p>
        </p:txBody>
      </p:sp>
      <p:sp>
        <p:nvSpPr>
          <p:cNvPr id="5" name="Footer Placeholder 4">
            <a:extLst>
              <a:ext uri="{FF2B5EF4-FFF2-40B4-BE49-F238E27FC236}">
                <a16:creationId xmlns:a16="http://schemas.microsoft.com/office/drawing/2014/main" id="{831F0FA4-404C-4950-849D-30CF5B9E97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C2DB8C-E3D1-48DD-8AD3-4337D5427B01}"/>
              </a:ext>
            </a:extLst>
          </p:cNvPr>
          <p:cNvSpPr>
            <a:spLocks noGrp="1"/>
          </p:cNvSpPr>
          <p:nvPr>
            <p:ph type="sldNum" sz="quarter" idx="12"/>
          </p:nvPr>
        </p:nvSpPr>
        <p:spPr/>
        <p:txBody>
          <a:bodyPr/>
          <a:lstStyle/>
          <a:p>
            <a:fld id="{20CC475A-FC22-4BB2-81DE-26878B72C705}" type="slidenum">
              <a:rPr lang="en-US" smtClean="0"/>
              <a:t>‹#›</a:t>
            </a:fld>
            <a:endParaRPr lang="en-US"/>
          </a:p>
        </p:txBody>
      </p:sp>
    </p:spTree>
    <p:extLst>
      <p:ext uri="{BB962C8B-B14F-4D97-AF65-F5344CB8AC3E}">
        <p14:creationId xmlns:p14="http://schemas.microsoft.com/office/powerpoint/2010/main" val="14252974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2A27DF-60EB-4ACA-93A9-CDECA72272E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153E89F-F3FC-469C-BFD2-ABBAC4CC933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7CCCF9-E79E-475C-AB9F-05473C425C42}"/>
              </a:ext>
            </a:extLst>
          </p:cNvPr>
          <p:cNvSpPr>
            <a:spLocks noGrp="1"/>
          </p:cNvSpPr>
          <p:nvPr>
            <p:ph type="dt" sz="half" idx="10"/>
          </p:nvPr>
        </p:nvSpPr>
        <p:spPr/>
        <p:txBody>
          <a:bodyPr/>
          <a:lstStyle/>
          <a:p>
            <a:fld id="{987DA69C-A3BC-48FB-828D-5A6E6B919454}" type="datetimeFigureOut">
              <a:rPr lang="en-US" smtClean="0"/>
              <a:t>1/6/2023</a:t>
            </a:fld>
            <a:endParaRPr lang="en-US"/>
          </a:p>
        </p:txBody>
      </p:sp>
      <p:sp>
        <p:nvSpPr>
          <p:cNvPr id="5" name="Footer Placeholder 4">
            <a:extLst>
              <a:ext uri="{FF2B5EF4-FFF2-40B4-BE49-F238E27FC236}">
                <a16:creationId xmlns:a16="http://schemas.microsoft.com/office/drawing/2014/main" id="{DCC7FB93-87BF-4573-B387-3D2F0735C2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BE9E86-235A-4E9B-84DD-34D24E003988}"/>
              </a:ext>
            </a:extLst>
          </p:cNvPr>
          <p:cNvSpPr>
            <a:spLocks noGrp="1"/>
          </p:cNvSpPr>
          <p:nvPr>
            <p:ph type="sldNum" sz="quarter" idx="12"/>
          </p:nvPr>
        </p:nvSpPr>
        <p:spPr/>
        <p:txBody>
          <a:bodyPr/>
          <a:lstStyle/>
          <a:p>
            <a:fld id="{20CC475A-FC22-4BB2-81DE-26878B72C705}" type="slidenum">
              <a:rPr lang="en-US" smtClean="0"/>
              <a:t>‹#›</a:t>
            </a:fld>
            <a:endParaRPr lang="en-US"/>
          </a:p>
        </p:txBody>
      </p:sp>
    </p:spTree>
    <p:extLst>
      <p:ext uri="{BB962C8B-B14F-4D97-AF65-F5344CB8AC3E}">
        <p14:creationId xmlns:p14="http://schemas.microsoft.com/office/powerpoint/2010/main" val="1107955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09018-381A-42BC-BFCD-0704158DBD6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5A71B5-E12F-4E5B-96FE-ADD8320D40F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87C489-7944-4A6B-B364-6EF5865ECA6E}"/>
              </a:ext>
            </a:extLst>
          </p:cNvPr>
          <p:cNvSpPr>
            <a:spLocks noGrp="1"/>
          </p:cNvSpPr>
          <p:nvPr>
            <p:ph type="dt" sz="half" idx="10"/>
          </p:nvPr>
        </p:nvSpPr>
        <p:spPr/>
        <p:txBody>
          <a:bodyPr/>
          <a:lstStyle/>
          <a:p>
            <a:fld id="{987DA69C-A3BC-48FB-828D-5A6E6B919454}" type="datetimeFigureOut">
              <a:rPr lang="en-US" smtClean="0"/>
              <a:t>1/6/2023</a:t>
            </a:fld>
            <a:endParaRPr lang="en-US"/>
          </a:p>
        </p:txBody>
      </p:sp>
      <p:sp>
        <p:nvSpPr>
          <p:cNvPr id="5" name="Footer Placeholder 4">
            <a:extLst>
              <a:ext uri="{FF2B5EF4-FFF2-40B4-BE49-F238E27FC236}">
                <a16:creationId xmlns:a16="http://schemas.microsoft.com/office/drawing/2014/main" id="{5543E333-13C5-4984-95A1-88F63DC66F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4B18F1-0FED-4A5E-B01D-A05BD7DC7244}"/>
              </a:ext>
            </a:extLst>
          </p:cNvPr>
          <p:cNvSpPr>
            <a:spLocks noGrp="1"/>
          </p:cNvSpPr>
          <p:nvPr>
            <p:ph type="sldNum" sz="quarter" idx="12"/>
          </p:nvPr>
        </p:nvSpPr>
        <p:spPr/>
        <p:txBody>
          <a:bodyPr/>
          <a:lstStyle/>
          <a:p>
            <a:fld id="{20CC475A-FC22-4BB2-81DE-26878B72C705}" type="slidenum">
              <a:rPr lang="en-US" smtClean="0"/>
              <a:t>‹#›</a:t>
            </a:fld>
            <a:endParaRPr lang="en-US"/>
          </a:p>
        </p:txBody>
      </p:sp>
    </p:spTree>
    <p:extLst>
      <p:ext uri="{BB962C8B-B14F-4D97-AF65-F5344CB8AC3E}">
        <p14:creationId xmlns:p14="http://schemas.microsoft.com/office/powerpoint/2010/main" val="101289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B6E58-3819-4E74-A15B-8EC5361E6E7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13B3B81-077D-4EA6-B457-7DC8E8A3E2E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47334A3-C29D-47AA-A4C5-5B77834E184D}"/>
              </a:ext>
            </a:extLst>
          </p:cNvPr>
          <p:cNvSpPr>
            <a:spLocks noGrp="1"/>
          </p:cNvSpPr>
          <p:nvPr>
            <p:ph type="dt" sz="half" idx="10"/>
          </p:nvPr>
        </p:nvSpPr>
        <p:spPr/>
        <p:txBody>
          <a:bodyPr/>
          <a:lstStyle/>
          <a:p>
            <a:fld id="{987DA69C-A3BC-48FB-828D-5A6E6B919454}" type="datetimeFigureOut">
              <a:rPr lang="en-US" smtClean="0"/>
              <a:t>1/6/2023</a:t>
            </a:fld>
            <a:endParaRPr lang="en-US"/>
          </a:p>
        </p:txBody>
      </p:sp>
      <p:sp>
        <p:nvSpPr>
          <p:cNvPr id="5" name="Footer Placeholder 4">
            <a:extLst>
              <a:ext uri="{FF2B5EF4-FFF2-40B4-BE49-F238E27FC236}">
                <a16:creationId xmlns:a16="http://schemas.microsoft.com/office/drawing/2014/main" id="{5B3D7A02-7480-445D-9086-823D3599BD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D78D26-50D8-4A18-826C-5088CD90D5C6}"/>
              </a:ext>
            </a:extLst>
          </p:cNvPr>
          <p:cNvSpPr>
            <a:spLocks noGrp="1"/>
          </p:cNvSpPr>
          <p:nvPr>
            <p:ph type="sldNum" sz="quarter" idx="12"/>
          </p:nvPr>
        </p:nvSpPr>
        <p:spPr/>
        <p:txBody>
          <a:bodyPr/>
          <a:lstStyle/>
          <a:p>
            <a:fld id="{20CC475A-FC22-4BB2-81DE-26878B72C705}" type="slidenum">
              <a:rPr lang="en-US" smtClean="0"/>
              <a:t>‹#›</a:t>
            </a:fld>
            <a:endParaRPr lang="en-US"/>
          </a:p>
        </p:txBody>
      </p:sp>
    </p:spTree>
    <p:extLst>
      <p:ext uri="{BB962C8B-B14F-4D97-AF65-F5344CB8AC3E}">
        <p14:creationId xmlns:p14="http://schemas.microsoft.com/office/powerpoint/2010/main" val="2397385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21A18-B853-4C4B-9869-0D6EEC6F29E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AA82BF4-8D66-4D18-BC52-266F669C816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063194-38A3-48F9-BF51-20705AE471F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BD02B0F-B056-451A-A08C-ECE3690D9B0A}"/>
              </a:ext>
            </a:extLst>
          </p:cNvPr>
          <p:cNvSpPr>
            <a:spLocks noGrp="1"/>
          </p:cNvSpPr>
          <p:nvPr>
            <p:ph type="dt" sz="half" idx="10"/>
          </p:nvPr>
        </p:nvSpPr>
        <p:spPr/>
        <p:txBody>
          <a:bodyPr/>
          <a:lstStyle/>
          <a:p>
            <a:fld id="{987DA69C-A3BC-48FB-828D-5A6E6B919454}" type="datetimeFigureOut">
              <a:rPr lang="en-US" smtClean="0"/>
              <a:t>1/6/2023</a:t>
            </a:fld>
            <a:endParaRPr lang="en-US"/>
          </a:p>
        </p:txBody>
      </p:sp>
      <p:sp>
        <p:nvSpPr>
          <p:cNvPr id="6" name="Footer Placeholder 5">
            <a:extLst>
              <a:ext uri="{FF2B5EF4-FFF2-40B4-BE49-F238E27FC236}">
                <a16:creationId xmlns:a16="http://schemas.microsoft.com/office/drawing/2014/main" id="{DEA3CE37-ACBC-4001-9257-8CDAD7D617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0E9C02-13DA-4213-B777-B74BAB839D73}"/>
              </a:ext>
            </a:extLst>
          </p:cNvPr>
          <p:cNvSpPr>
            <a:spLocks noGrp="1"/>
          </p:cNvSpPr>
          <p:nvPr>
            <p:ph type="sldNum" sz="quarter" idx="12"/>
          </p:nvPr>
        </p:nvSpPr>
        <p:spPr/>
        <p:txBody>
          <a:bodyPr/>
          <a:lstStyle/>
          <a:p>
            <a:fld id="{20CC475A-FC22-4BB2-81DE-26878B72C705}" type="slidenum">
              <a:rPr lang="en-US" smtClean="0"/>
              <a:t>‹#›</a:t>
            </a:fld>
            <a:endParaRPr lang="en-US"/>
          </a:p>
        </p:txBody>
      </p:sp>
    </p:spTree>
    <p:extLst>
      <p:ext uri="{BB962C8B-B14F-4D97-AF65-F5344CB8AC3E}">
        <p14:creationId xmlns:p14="http://schemas.microsoft.com/office/powerpoint/2010/main" val="343648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9C3E1-D0C3-4F83-960B-196695A5DB1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5282791-D744-4FFD-B2C1-DBB1306368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29F8D08-0B51-41BD-9FEB-794FB326106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80FD374-F5C3-4395-8EC7-DC023331207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778F625-875D-499D-AB17-D59086B827C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0607281-8F29-4F10-9BAC-1D785DBF4B67}"/>
              </a:ext>
            </a:extLst>
          </p:cNvPr>
          <p:cNvSpPr>
            <a:spLocks noGrp="1"/>
          </p:cNvSpPr>
          <p:nvPr>
            <p:ph type="dt" sz="half" idx="10"/>
          </p:nvPr>
        </p:nvSpPr>
        <p:spPr/>
        <p:txBody>
          <a:bodyPr/>
          <a:lstStyle/>
          <a:p>
            <a:fld id="{987DA69C-A3BC-48FB-828D-5A6E6B919454}" type="datetimeFigureOut">
              <a:rPr lang="en-US" smtClean="0"/>
              <a:t>1/6/2023</a:t>
            </a:fld>
            <a:endParaRPr lang="en-US"/>
          </a:p>
        </p:txBody>
      </p:sp>
      <p:sp>
        <p:nvSpPr>
          <p:cNvPr id="8" name="Footer Placeholder 7">
            <a:extLst>
              <a:ext uri="{FF2B5EF4-FFF2-40B4-BE49-F238E27FC236}">
                <a16:creationId xmlns:a16="http://schemas.microsoft.com/office/drawing/2014/main" id="{25E813D3-2765-4743-A990-AD8E4742834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D2E69A-5F6F-425E-87E8-01F8B16ED45C}"/>
              </a:ext>
            </a:extLst>
          </p:cNvPr>
          <p:cNvSpPr>
            <a:spLocks noGrp="1"/>
          </p:cNvSpPr>
          <p:nvPr>
            <p:ph type="sldNum" sz="quarter" idx="12"/>
          </p:nvPr>
        </p:nvSpPr>
        <p:spPr/>
        <p:txBody>
          <a:bodyPr/>
          <a:lstStyle/>
          <a:p>
            <a:fld id="{20CC475A-FC22-4BB2-81DE-26878B72C705}" type="slidenum">
              <a:rPr lang="en-US" smtClean="0"/>
              <a:t>‹#›</a:t>
            </a:fld>
            <a:endParaRPr lang="en-US"/>
          </a:p>
        </p:txBody>
      </p:sp>
    </p:spTree>
    <p:extLst>
      <p:ext uri="{BB962C8B-B14F-4D97-AF65-F5344CB8AC3E}">
        <p14:creationId xmlns:p14="http://schemas.microsoft.com/office/powerpoint/2010/main" val="2781762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80E8D-71D6-4DBF-9C86-5D60BD7CAC4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37E6019-5941-4057-8843-017DF357BDD1}"/>
              </a:ext>
            </a:extLst>
          </p:cNvPr>
          <p:cNvSpPr>
            <a:spLocks noGrp="1"/>
          </p:cNvSpPr>
          <p:nvPr>
            <p:ph type="dt" sz="half" idx="10"/>
          </p:nvPr>
        </p:nvSpPr>
        <p:spPr/>
        <p:txBody>
          <a:bodyPr/>
          <a:lstStyle/>
          <a:p>
            <a:fld id="{987DA69C-A3BC-48FB-828D-5A6E6B919454}" type="datetimeFigureOut">
              <a:rPr lang="en-US" smtClean="0"/>
              <a:t>1/6/2023</a:t>
            </a:fld>
            <a:endParaRPr lang="en-US"/>
          </a:p>
        </p:txBody>
      </p:sp>
      <p:sp>
        <p:nvSpPr>
          <p:cNvPr id="4" name="Footer Placeholder 3">
            <a:extLst>
              <a:ext uri="{FF2B5EF4-FFF2-40B4-BE49-F238E27FC236}">
                <a16:creationId xmlns:a16="http://schemas.microsoft.com/office/drawing/2014/main" id="{8E9E08F1-06EC-4796-9E57-9C92CE65492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11A06FF-D87C-40AC-ADC5-AE53CAE6A13F}"/>
              </a:ext>
            </a:extLst>
          </p:cNvPr>
          <p:cNvSpPr>
            <a:spLocks noGrp="1"/>
          </p:cNvSpPr>
          <p:nvPr>
            <p:ph type="sldNum" sz="quarter" idx="12"/>
          </p:nvPr>
        </p:nvSpPr>
        <p:spPr/>
        <p:txBody>
          <a:bodyPr/>
          <a:lstStyle/>
          <a:p>
            <a:fld id="{20CC475A-FC22-4BB2-81DE-26878B72C705}" type="slidenum">
              <a:rPr lang="en-US" smtClean="0"/>
              <a:t>‹#›</a:t>
            </a:fld>
            <a:endParaRPr lang="en-US"/>
          </a:p>
        </p:txBody>
      </p:sp>
    </p:spTree>
    <p:extLst>
      <p:ext uri="{BB962C8B-B14F-4D97-AF65-F5344CB8AC3E}">
        <p14:creationId xmlns:p14="http://schemas.microsoft.com/office/powerpoint/2010/main" val="3284955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DE372BB-E41C-4D4E-91CE-094A18FF6340}"/>
              </a:ext>
            </a:extLst>
          </p:cNvPr>
          <p:cNvSpPr>
            <a:spLocks noGrp="1"/>
          </p:cNvSpPr>
          <p:nvPr>
            <p:ph type="dt" sz="half" idx="10"/>
          </p:nvPr>
        </p:nvSpPr>
        <p:spPr/>
        <p:txBody>
          <a:bodyPr/>
          <a:lstStyle/>
          <a:p>
            <a:fld id="{987DA69C-A3BC-48FB-828D-5A6E6B919454}" type="datetimeFigureOut">
              <a:rPr lang="en-US" smtClean="0"/>
              <a:t>1/6/2023</a:t>
            </a:fld>
            <a:endParaRPr lang="en-US"/>
          </a:p>
        </p:txBody>
      </p:sp>
      <p:sp>
        <p:nvSpPr>
          <p:cNvPr id="3" name="Footer Placeholder 2">
            <a:extLst>
              <a:ext uri="{FF2B5EF4-FFF2-40B4-BE49-F238E27FC236}">
                <a16:creationId xmlns:a16="http://schemas.microsoft.com/office/drawing/2014/main" id="{628F2F2B-6057-456D-97F8-3DC05B98003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36A766B-B067-44FF-80EF-90A95DA083B4}"/>
              </a:ext>
            </a:extLst>
          </p:cNvPr>
          <p:cNvSpPr>
            <a:spLocks noGrp="1"/>
          </p:cNvSpPr>
          <p:nvPr>
            <p:ph type="sldNum" sz="quarter" idx="12"/>
          </p:nvPr>
        </p:nvSpPr>
        <p:spPr/>
        <p:txBody>
          <a:bodyPr/>
          <a:lstStyle/>
          <a:p>
            <a:fld id="{20CC475A-FC22-4BB2-81DE-26878B72C705}" type="slidenum">
              <a:rPr lang="en-US" smtClean="0"/>
              <a:t>‹#›</a:t>
            </a:fld>
            <a:endParaRPr lang="en-US"/>
          </a:p>
        </p:txBody>
      </p:sp>
    </p:spTree>
    <p:extLst>
      <p:ext uri="{BB962C8B-B14F-4D97-AF65-F5344CB8AC3E}">
        <p14:creationId xmlns:p14="http://schemas.microsoft.com/office/powerpoint/2010/main" val="1793073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05D7B-FC66-4DDB-AF2C-2C2712A5C4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7273E95-532A-4537-818E-21A1AD4E1C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89866AE-8B7E-4EAD-816E-0EBA34FF11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E9AADFC-269E-4420-A949-C29ABD757263}"/>
              </a:ext>
            </a:extLst>
          </p:cNvPr>
          <p:cNvSpPr>
            <a:spLocks noGrp="1"/>
          </p:cNvSpPr>
          <p:nvPr>
            <p:ph type="dt" sz="half" idx="10"/>
          </p:nvPr>
        </p:nvSpPr>
        <p:spPr/>
        <p:txBody>
          <a:bodyPr/>
          <a:lstStyle/>
          <a:p>
            <a:fld id="{987DA69C-A3BC-48FB-828D-5A6E6B919454}" type="datetimeFigureOut">
              <a:rPr lang="en-US" smtClean="0"/>
              <a:t>1/6/2023</a:t>
            </a:fld>
            <a:endParaRPr lang="en-US"/>
          </a:p>
        </p:txBody>
      </p:sp>
      <p:sp>
        <p:nvSpPr>
          <p:cNvPr id="6" name="Footer Placeholder 5">
            <a:extLst>
              <a:ext uri="{FF2B5EF4-FFF2-40B4-BE49-F238E27FC236}">
                <a16:creationId xmlns:a16="http://schemas.microsoft.com/office/drawing/2014/main" id="{73EE7559-BE9D-4A2A-BE47-FF89573394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5DBC039-F3CE-47AE-93A1-66F3A9B1E099}"/>
              </a:ext>
            </a:extLst>
          </p:cNvPr>
          <p:cNvSpPr>
            <a:spLocks noGrp="1"/>
          </p:cNvSpPr>
          <p:nvPr>
            <p:ph type="sldNum" sz="quarter" idx="12"/>
          </p:nvPr>
        </p:nvSpPr>
        <p:spPr/>
        <p:txBody>
          <a:bodyPr/>
          <a:lstStyle/>
          <a:p>
            <a:fld id="{20CC475A-FC22-4BB2-81DE-26878B72C705}" type="slidenum">
              <a:rPr lang="en-US" smtClean="0"/>
              <a:t>‹#›</a:t>
            </a:fld>
            <a:endParaRPr lang="en-US"/>
          </a:p>
        </p:txBody>
      </p:sp>
    </p:spTree>
    <p:extLst>
      <p:ext uri="{BB962C8B-B14F-4D97-AF65-F5344CB8AC3E}">
        <p14:creationId xmlns:p14="http://schemas.microsoft.com/office/powerpoint/2010/main" val="1448914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8F72B-E9A7-49CA-BE4A-3256C8B975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57CDD87-C16E-4679-8B39-934940389D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2F20AA4-D86F-4642-B96F-2E4B4ED862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FC6C4C1-2D83-443B-80DF-C96852E98D62}"/>
              </a:ext>
            </a:extLst>
          </p:cNvPr>
          <p:cNvSpPr>
            <a:spLocks noGrp="1"/>
          </p:cNvSpPr>
          <p:nvPr>
            <p:ph type="dt" sz="half" idx="10"/>
          </p:nvPr>
        </p:nvSpPr>
        <p:spPr/>
        <p:txBody>
          <a:bodyPr/>
          <a:lstStyle/>
          <a:p>
            <a:fld id="{987DA69C-A3BC-48FB-828D-5A6E6B919454}" type="datetimeFigureOut">
              <a:rPr lang="en-US" smtClean="0"/>
              <a:t>1/6/2023</a:t>
            </a:fld>
            <a:endParaRPr lang="en-US"/>
          </a:p>
        </p:txBody>
      </p:sp>
      <p:sp>
        <p:nvSpPr>
          <p:cNvPr id="6" name="Footer Placeholder 5">
            <a:extLst>
              <a:ext uri="{FF2B5EF4-FFF2-40B4-BE49-F238E27FC236}">
                <a16:creationId xmlns:a16="http://schemas.microsoft.com/office/drawing/2014/main" id="{F5651CED-4C33-452F-970F-0916999E98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630EEF-E630-457B-8165-D794714FB696}"/>
              </a:ext>
            </a:extLst>
          </p:cNvPr>
          <p:cNvSpPr>
            <a:spLocks noGrp="1"/>
          </p:cNvSpPr>
          <p:nvPr>
            <p:ph type="sldNum" sz="quarter" idx="12"/>
          </p:nvPr>
        </p:nvSpPr>
        <p:spPr/>
        <p:txBody>
          <a:bodyPr/>
          <a:lstStyle/>
          <a:p>
            <a:fld id="{20CC475A-FC22-4BB2-81DE-26878B72C705}" type="slidenum">
              <a:rPr lang="en-US" smtClean="0"/>
              <a:t>‹#›</a:t>
            </a:fld>
            <a:endParaRPr lang="en-US"/>
          </a:p>
        </p:txBody>
      </p:sp>
    </p:spTree>
    <p:extLst>
      <p:ext uri="{BB962C8B-B14F-4D97-AF65-F5344CB8AC3E}">
        <p14:creationId xmlns:p14="http://schemas.microsoft.com/office/powerpoint/2010/main" val="2900530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72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3141A8F-16B4-42B4-BCD2-9D527AEE52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5048783-6F45-4CD5-8CBD-3CB1AE64BA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2955B1-9F51-4C46-AD48-26807E68AC7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7DA69C-A3BC-48FB-828D-5A6E6B919454}" type="datetimeFigureOut">
              <a:rPr lang="en-US" smtClean="0"/>
              <a:t>1/6/2023</a:t>
            </a:fld>
            <a:endParaRPr lang="en-US"/>
          </a:p>
        </p:txBody>
      </p:sp>
      <p:sp>
        <p:nvSpPr>
          <p:cNvPr id="5" name="Footer Placeholder 4">
            <a:extLst>
              <a:ext uri="{FF2B5EF4-FFF2-40B4-BE49-F238E27FC236}">
                <a16:creationId xmlns:a16="http://schemas.microsoft.com/office/drawing/2014/main" id="{0BB688D8-FB80-49EF-B593-170DCB4FFF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4269C12-CA27-4FD4-8883-4CDB70D8C2A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CC475A-FC22-4BB2-81DE-26878B72C705}" type="slidenum">
              <a:rPr lang="en-US" smtClean="0"/>
              <a:t>‹#›</a:t>
            </a:fld>
            <a:endParaRPr lang="en-US"/>
          </a:p>
        </p:txBody>
      </p:sp>
    </p:spTree>
    <p:extLst>
      <p:ext uri="{BB962C8B-B14F-4D97-AF65-F5344CB8AC3E}">
        <p14:creationId xmlns:p14="http://schemas.microsoft.com/office/powerpoint/2010/main" val="36193929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11.png"/><Relationship Id="rId10" Type="http://schemas.openxmlformats.org/officeDocument/2006/relationships/image" Target="../media/image4.png"/><Relationship Id="rId4" Type="http://schemas.openxmlformats.org/officeDocument/2006/relationships/image" Target="../media/image10.png"/><Relationship Id="rId9" Type="http://schemas.openxmlformats.org/officeDocument/2006/relationships/image" Target="../media/image15.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5.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0" name="Group 109">
            <a:extLst>
              <a:ext uri="{FF2B5EF4-FFF2-40B4-BE49-F238E27FC236}">
                <a16:creationId xmlns:a16="http://schemas.microsoft.com/office/drawing/2014/main" id="{A0010A3B-A076-4F4E-B4CF-EB2607C0268B}"/>
              </a:ext>
            </a:extLst>
          </p:cNvPr>
          <p:cNvGrpSpPr/>
          <p:nvPr/>
        </p:nvGrpSpPr>
        <p:grpSpPr>
          <a:xfrm>
            <a:off x="2504210" y="2028129"/>
            <a:ext cx="8946572" cy="3217182"/>
            <a:chOff x="4681804" y="2179272"/>
            <a:chExt cx="8946572" cy="2159030"/>
          </a:xfrm>
        </p:grpSpPr>
        <p:sp>
          <p:nvSpPr>
            <p:cNvPr id="21" name="TextBox 20">
              <a:extLst>
                <a:ext uri="{FF2B5EF4-FFF2-40B4-BE49-F238E27FC236}">
                  <a16:creationId xmlns:a16="http://schemas.microsoft.com/office/drawing/2014/main" id="{9E345BBC-45C2-4177-8EB0-87EBD8BF9165}"/>
                </a:ext>
              </a:extLst>
            </p:cNvPr>
            <p:cNvSpPr txBox="1"/>
            <p:nvPr/>
          </p:nvSpPr>
          <p:spPr>
            <a:xfrm>
              <a:off x="6414849" y="3096746"/>
              <a:ext cx="5480482" cy="392439"/>
            </a:xfrm>
            <a:prstGeom prst="rect">
              <a:avLst/>
            </a:prstGeom>
            <a:noFill/>
          </p:spPr>
          <p:txBody>
            <a:bodyPr wrap="square" rtlCol="0">
              <a:spAutoFit/>
            </a:bodyPr>
            <a:lstStyle/>
            <a:p>
              <a:pPr algn="ctr"/>
              <a:r>
                <a:rPr lang="en-US" sz="3200" dirty="0">
                  <a:latin typeface="Univers" panose="020B0503020202020204" pitchFamily="34" charset="0"/>
                </a:rPr>
                <a:t>GFWC Pennsylvania</a:t>
              </a:r>
            </a:p>
          </p:txBody>
        </p:sp>
        <p:sp>
          <p:nvSpPr>
            <p:cNvPr id="22" name="TextBox 21">
              <a:extLst>
                <a:ext uri="{FF2B5EF4-FFF2-40B4-BE49-F238E27FC236}">
                  <a16:creationId xmlns:a16="http://schemas.microsoft.com/office/drawing/2014/main" id="{B173E096-BB55-472B-BC17-90588069DAE9}"/>
                </a:ext>
              </a:extLst>
            </p:cNvPr>
            <p:cNvSpPr txBox="1"/>
            <p:nvPr/>
          </p:nvSpPr>
          <p:spPr>
            <a:xfrm>
              <a:off x="4681804" y="2179272"/>
              <a:ext cx="8946572" cy="743569"/>
            </a:xfrm>
            <a:prstGeom prst="rect">
              <a:avLst/>
            </a:prstGeom>
            <a:noFill/>
          </p:spPr>
          <p:txBody>
            <a:bodyPr wrap="square" rtlCol="0">
              <a:spAutoFit/>
            </a:bodyPr>
            <a:lstStyle/>
            <a:p>
              <a:pPr algn="ctr"/>
              <a:r>
                <a:rPr lang="en-US" sz="6600" b="1" dirty="0">
                  <a:latin typeface="Great Vibes" panose="02000507080000020002" pitchFamily="50" charset="0"/>
                </a:rPr>
                <a:t>Tell Your Club’s Story</a:t>
              </a:r>
            </a:p>
          </p:txBody>
        </p:sp>
        <p:sp>
          <p:nvSpPr>
            <p:cNvPr id="23" name="TextBox 22">
              <a:extLst>
                <a:ext uri="{FF2B5EF4-FFF2-40B4-BE49-F238E27FC236}">
                  <a16:creationId xmlns:a16="http://schemas.microsoft.com/office/drawing/2014/main" id="{BA22A125-AE2A-4E24-AEC3-D5CE82BD7E65}"/>
                </a:ext>
              </a:extLst>
            </p:cNvPr>
            <p:cNvSpPr txBox="1"/>
            <p:nvPr/>
          </p:nvSpPr>
          <p:spPr>
            <a:xfrm>
              <a:off x="6299322" y="3518100"/>
              <a:ext cx="5480482" cy="392439"/>
            </a:xfrm>
            <a:prstGeom prst="rect">
              <a:avLst/>
            </a:prstGeom>
            <a:noFill/>
          </p:spPr>
          <p:txBody>
            <a:bodyPr wrap="square" rtlCol="0">
              <a:spAutoFit/>
            </a:bodyPr>
            <a:lstStyle/>
            <a:p>
              <a:pPr algn="ctr"/>
              <a:r>
                <a:rPr lang="en-US" sz="3200" dirty="0">
                  <a:latin typeface="Tw Cen MT" panose="020B0602020104020603" pitchFamily="34" charset="0"/>
                </a:rPr>
                <a:t>Facilitator:  Judi Stankowich</a:t>
              </a:r>
            </a:p>
          </p:txBody>
        </p:sp>
        <p:sp>
          <p:nvSpPr>
            <p:cNvPr id="33" name="TextBox 32">
              <a:extLst>
                <a:ext uri="{FF2B5EF4-FFF2-40B4-BE49-F238E27FC236}">
                  <a16:creationId xmlns:a16="http://schemas.microsoft.com/office/drawing/2014/main" id="{B77ECD8E-21C0-4877-BBB9-DF7908AD8DA0}"/>
                </a:ext>
              </a:extLst>
            </p:cNvPr>
            <p:cNvSpPr txBox="1"/>
            <p:nvPr/>
          </p:nvSpPr>
          <p:spPr>
            <a:xfrm>
              <a:off x="6414849" y="3938192"/>
              <a:ext cx="5480482" cy="400110"/>
            </a:xfrm>
            <a:prstGeom prst="rect">
              <a:avLst/>
            </a:prstGeom>
            <a:noFill/>
          </p:spPr>
          <p:txBody>
            <a:bodyPr wrap="square" rtlCol="0">
              <a:spAutoFit/>
            </a:bodyPr>
            <a:lstStyle/>
            <a:p>
              <a:pPr algn="ctr"/>
              <a:r>
                <a:rPr lang="en-US" sz="3200" dirty="0">
                  <a:latin typeface="Tw Cen MT" panose="020B0602020104020603" pitchFamily="34" charset="0"/>
                </a:rPr>
                <a:t>January 2023</a:t>
              </a:r>
            </a:p>
          </p:txBody>
        </p:sp>
      </p:grpSp>
      <p:pic>
        <p:nvPicPr>
          <p:cNvPr id="12" name="Picture 11">
            <a:extLst>
              <a:ext uri="{FF2B5EF4-FFF2-40B4-BE49-F238E27FC236}">
                <a16:creationId xmlns:a16="http://schemas.microsoft.com/office/drawing/2014/main" id="{4C484E7B-689B-8C54-7D70-31A5734F8900}"/>
              </a:ext>
            </a:extLst>
          </p:cNvPr>
          <p:cNvPicPr>
            <a:picLocks noChangeAspect="1"/>
          </p:cNvPicPr>
          <p:nvPr/>
        </p:nvPicPr>
        <p:blipFill>
          <a:blip r:embed="rId2"/>
          <a:stretch>
            <a:fillRect/>
          </a:stretch>
        </p:blipFill>
        <p:spPr>
          <a:xfrm>
            <a:off x="607321" y="3755713"/>
            <a:ext cx="2048434" cy="2286198"/>
          </a:xfrm>
          <a:prstGeom prst="rect">
            <a:avLst/>
          </a:prstGeom>
        </p:spPr>
      </p:pic>
      <p:pic>
        <p:nvPicPr>
          <p:cNvPr id="13" name="Picture 12">
            <a:extLst>
              <a:ext uri="{FF2B5EF4-FFF2-40B4-BE49-F238E27FC236}">
                <a16:creationId xmlns:a16="http://schemas.microsoft.com/office/drawing/2014/main" id="{EA4EB4F8-918F-5ECA-188F-7930B629C8CD}"/>
              </a:ext>
            </a:extLst>
          </p:cNvPr>
          <p:cNvPicPr>
            <a:picLocks noChangeAspect="1"/>
          </p:cNvPicPr>
          <p:nvPr/>
        </p:nvPicPr>
        <p:blipFill>
          <a:blip r:embed="rId3"/>
          <a:stretch>
            <a:fillRect/>
          </a:stretch>
        </p:blipFill>
        <p:spPr>
          <a:xfrm>
            <a:off x="509777" y="935083"/>
            <a:ext cx="2145978" cy="2286198"/>
          </a:xfrm>
          <a:prstGeom prst="rect">
            <a:avLst/>
          </a:prstGeom>
        </p:spPr>
      </p:pic>
      <p:sp>
        <p:nvSpPr>
          <p:cNvPr id="2" name="TextBox 1">
            <a:extLst>
              <a:ext uri="{FF2B5EF4-FFF2-40B4-BE49-F238E27FC236}">
                <a16:creationId xmlns:a16="http://schemas.microsoft.com/office/drawing/2014/main" id="{5F82B7AA-E4E3-4191-923A-8A8C450F814F}"/>
              </a:ext>
            </a:extLst>
          </p:cNvPr>
          <p:cNvSpPr txBox="1"/>
          <p:nvPr/>
        </p:nvSpPr>
        <p:spPr>
          <a:xfrm>
            <a:off x="3190009" y="6041911"/>
            <a:ext cx="7897091" cy="369332"/>
          </a:xfrm>
          <a:prstGeom prst="rect">
            <a:avLst/>
          </a:prstGeom>
          <a:noFill/>
        </p:spPr>
        <p:txBody>
          <a:bodyPr wrap="square" rtlCol="0">
            <a:spAutoFit/>
          </a:bodyPr>
          <a:lstStyle/>
          <a:p>
            <a:pPr algn="ctr"/>
            <a:r>
              <a:rPr lang="en-US" dirty="0">
                <a:latin typeface="Univers" panose="020B0503020202020204" pitchFamily="34" charset="0"/>
              </a:rPr>
              <a:t>This workshop is a free benefit of belonging to GFWC Pennsylvania.</a:t>
            </a:r>
          </a:p>
        </p:txBody>
      </p:sp>
    </p:spTree>
    <p:extLst>
      <p:ext uri="{BB962C8B-B14F-4D97-AF65-F5344CB8AC3E}">
        <p14:creationId xmlns:p14="http://schemas.microsoft.com/office/powerpoint/2010/main" val="24672904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BD948B9-A148-F637-A314-41790861FCC2}"/>
              </a:ext>
            </a:extLst>
          </p:cNvPr>
          <p:cNvGraphicFramePr>
            <a:graphicFrameLocks noGrp="1"/>
          </p:cNvGraphicFramePr>
          <p:nvPr>
            <p:extLst>
              <p:ext uri="{D42A27DB-BD31-4B8C-83A1-F6EECF244321}">
                <p14:modId xmlns:p14="http://schemas.microsoft.com/office/powerpoint/2010/main" val="3275766853"/>
              </p:ext>
            </p:extLst>
          </p:nvPr>
        </p:nvGraphicFramePr>
        <p:xfrm>
          <a:off x="699247" y="654424"/>
          <a:ext cx="10694894" cy="1498254"/>
        </p:xfrm>
        <a:graphic>
          <a:graphicData uri="http://schemas.openxmlformats.org/drawingml/2006/table">
            <a:tbl>
              <a:tblPr firstRow="1" firstCol="1" bandRow="1"/>
              <a:tblGrid>
                <a:gridCol w="2673352">
                  <a:extLst>
                    <a:ext uri="{9D8B030D-6E8A-4147-A177-3AD203B41FA5}">
                      <a16:colId xmlns:a16="http://schemas.microsoft.com/office/drawing/2014/main" val="2344806569"/>
                    </a:ext>
                  </a:extLst>
                </a:gridCol>
                <a:gridCol w="2673352">
                  <a:extLst>
                    <a:ext uri="{9D8B030D-6E8A-4147-A177-3AD203B41FA5}">
                      <a16:colId xmlns:a16="http://schemas.microsoft.com/office/drawing/2014/main" val="554318360"/>
                    </a:ext>
                  </a:extLst>
                </a:gridCol>
                <a:gridCol w="2674095">
                  <a:extLst>
                    <a:ext uri="{9D8B030D-6E8A-4147-A177-3AD203B41FA5}">
                      <a16:colId xmlns:a16="http://schemas.microsoft.com/office/drawing/2014/main" val="3010845406"/>
                    </a:ext>
                  </a:extLst>
                </a:gridCol>
                <a:gridCol w="2674095">
                  <a:extLst>
                    <a:ext uri="{9D8B030D-6E8A-4147-A177-3AD203B41FA5}">
                      <a16:colId xmlns:a16="http://schemas.microsoft.com/office/drawing/2014/main" val="3576087637"/>
                    </a:ext>
                  </a:extLst>
                </a:gridCol>
              </a:tblGrid>
              <a:tr h="749127">
                <a:tc>
                  <a:txBody>
                    <a:bodyPr/>
                    <a:lstStyle/>
                    <a:p>
                      <a:pPr marL="0" marR="0" algn="ctr">
                        <a:lnSpc>
                          <a:spcPct val="107000"/>
                        </a:lnSpc>
                        <a:spcBef>
                          <a:spcPts val="0"/>
                        </a:spcBef>
                        <a:spcAft>
                          <a:spcPts val="0"/>
                        </a:spcAft>
                      </a:pPr>
                      <a:r>
                        <a:rPr lang="en-US" sz="3600" dirty="0">
                          <a:effectLst/>
                          <a:latin typeface="Univers" panose="020B0503020202020204" pitchFamily="34" charset="0"/>
                          <a:ea typeface="Calibri" panose="020F0502020204030204" pitchFamily="34" charset="0"/>
                          <a:cs typeface="Times New Roman" panose="02020603050405020304" pitchFamily="18" charset="0"/>
                        </a:rPr>
                        <a:t>Project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3600">
                          <a:effectLst/>
                          <a:latin typeface="Univers" panose="020B0503020202020204" pitchFamily="34" charset="0"/>
                          <a:ea typeface="Calibri" panose="020F0502020204030204" pitchFamily="34" charset="0"/>
                          <a:cs typeface="Times New Roman" panose="02020603050405020304" pitchFamily="18" charset="0"/>
                        </a:rPr>
                        <a:t>Members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3600">
                          <a:effectLst/>
                          <a:latin typeface="Univers" panose="020B0503020202020204" pitchFamily="34" charset="0"/>
                          <a:ea typeface="Calibri" panose="020F0502020204030204" pitchFamily="34" charset="0"/>
                          <a:cs typeface="Times New Roman" panose="02020603050405020304" pitchFamily="18" charset="0"/>
                        </a:rPr>
                        <a:t>Inkind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3600">
                          <a:effectLst/>
                          <a:latin typeface="Univers" panose="020B0503020202020204" pitchFamily="34" charset="0"/>
                          <a:ea typeface="Calibri" panose="020F0502020204030204" pitchFamily="34" charset="0"/>
                          <a:cs typeface="Times New Roman" panose="02020603050405020304" pitchFamily="18" charset="0"/>
                        </a:rPr>
                        <a:t>Hours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196244"/>
                  </a:ext>
                </a:extLst>
              </a:tr>
              <a:tr h="749127">
                <a:tc>
                  <a:txBody>
                    <a:bodyPr/>
                    <a:lstStyle/>
                    <a:p>
                      <a:pPr marL="0" marR="0" algn="ctr">
                        <a:lnSpc>
                          <a:spcPct val="107000"/>
                        </a:lnSpc>
                        <a:spcBef>
                          <a:spcPts val="0"/>
                        </a:spcBef>
                        <a:spcAft>
                          <a:spcPts val="0"/>
                        </a:spcAft>
                      </a:pPr>
                      <a:r>
                        <a:rPr lang="en-US" sz="3600" dirty="0">
                          <a:effectLst/>
                          <a:latin typeface="Univers" panose="020B0503020202020204" pitchFamily="34" charset="0"/>
                          <a:ea typeface="Calibri" panose="020F0502020204030204" pitchFamily="34" charset="0"/>
                          <a:cs typeface="Times New Roman" panose="02020603050405020304" pitchFamily="18" charset="0"/>
                        </a:rPr>
                        <a:t>1</a:t>
                      </a: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7000"/>
                        </a:lnSpc>
                        <a:spcBef>
                          <a:spcPts val="0"/>
                        </a:spcBef>
                        <a:spcAft>
                          <a:spcPts val="0"/>
                        </a:spcAft>
                      </a:pPr>
                      <a:r>
                        <a:rPr lang="en-US" sz="3600" dirty="0">
                          <a:effectLst/>
                          <a:latin typeface="Univers" panose="020B0503020202020204" pitchFamily="34" charset="0"/>
                          <a:ea typeface="Calibri" panose="020F0502020204030204" pitchFamily="34" charset="0"/>
                          <a:cs typeface="Times New Roman" panose="02020603050405020304" pitchFamily="18" charset="0"/>
                        </a:rPr>
                        <a:t>45</a:t>
                      </a: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7000"/>
                        </a:lnSpc>
                        <a:spcBef>
                          <a:spcPts val="0"/>
                        </a:spcBef>
                        <a:spcAft>
                          <a:spcPts val="0"/>
                        </a:spcAft>
                      </a:pPr>
                      <a:r>
                        <a:rPr lang="en-US" sz="3600" dirty="0">
                          <a:effectLst/>
                          <a:latin typeface="Univers" panose="020B0503020202020204" pitchFamily="34" charset="0"/>
                          <a:ea typeface="Calibri" panose="020F0502020204030204" pitchFamily="34" charset="0"/>
                          <a:cs typeface="Times New Roman" panose="02020603050405020304" pitchFamily="18" charset="0"/>
                        </a:rPr>
                        <a:t>$7200.00</a:t>
                      </a: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7000"/>
                        </a:lnSpc>
                        <a:spcBef>
                          <a:spcPts val="0"/>
                        </a:spcBef>
                        <a:spcAft>
                          <a:spcPts val="0"/>
                        </a:spcAft>
                      </a:pPr>
                      <a:r>
                        <a:rPr lang="en-US" sz="3600" dirty="0">
                          <a:effectLst/>
                          <a:latin typeface="Univers" panose="020B0503020202020204" pitchFamily="34" charset="0"/>
                          <a:ea typeface="Calibri" panose="020F0502020204030204" pitchFamily="34" charset="0"/>
                          <a:cs typeface="Times New Roman" panose="02020603050405020304" pitchFamily="18" charset="0"/>
                        </a:rPr>
                        <a:t>195</a:t>
                      </a: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502471997"/>
                  </a:ext>
                </a:extLst>
              </a:tr>
            </a:tbl>
          </a:graphicData>
        </a:graphic>
      </p:graphicFrame>
      <p:graphicFrame>
        <p:nvGraphicFramePr>
          <p:cNvPr id="6" name="Table 5">
            <a:extLst>
              <a:ext uri="{FF2B5EF4-FFF2-40B4-BE49-F238E27FC236}">
                <a16:creationId xmlns:a16="http://schemas.microsoft.com/office/drawing/2014/main" id="{2673AAE3-08BF-0CFE-18C5-1A4238D56E30}"/>
              </a:ext>
            </a:extLst>
          </p:cNvPr>
          <p:cNvGraphicFramePr>
            <a:graphicFrameLocks noGrp="1"/>
          </p:cNvGraphicFramePr>
          <p:nvPr>
            <p:extLst>
              <p:ext uri="{D42A27DB-BD31-4B8C-83A1-F6EECF244321}">
                <p14:modId xmlns:p14="http://schemas.microsoft.com/office/powerpoint/2010/main" val="2158915414"/>
              </p:ext>
            </p:extLst>
          </p:nvPr>
        </p:nvGraphicFramePr>
        <p:xfrm>
          <a:off x="699247" y="2493299"/>
          <a:ext cx="11071412" cy="3777818"/>
        </p:xfrm>
        <a:graphic>
          <a:graphicData uri="http://schemas.openxmlformats.org/drawingml/2006/table">
            <a:tbl>
              <a:tblPr firstRow="1" firstCol="1" bandRow="1"/>
              <a:tblGrid>
                <a:gridCol w="6221805">
                  <a:extLst>
                    <a:ext uri="{9D8B030D-6E8A-4147-A177-3AD203B41FA5}">
                      <a16:colId xmlns:a16="http://schemas.microsoft.com/office/drawing/2014/main" val="418552571"/>
                    </a:ext>
                  </a:extLst>
                </a:gridCol>
                <a:gridCol w="1477752">
                  <a:extLst>
                    <a:ext uri="{9D8B030D-6E8A-4147-A177-3AD203B41FA5}">
                      <a16:colId xmlns:a16="http://schemas.microsoft.com/office/drawing/2014/main" val="3542289626"/>
                    </a:ext>
                  </a:extLst>
                </a:gridCol>
                <a:gridCol w="1583306">
                  <a:extLst>
                    <a:ext uri="{9D8B030D-6E8A-4147-A177-3AD203B41FA5}">
                      <a16:colId xmlns:a16="http://schemas.microsoft.com/office/drawing/2014/main" val="3567380030"/>
                    </a:ext>
                  </a:extLst>
                </a:gridCol>
                <a:gridCol w="1788549">
                  <a:extLst>
                    <a:ext uri="{9D8B030D-6E8A-4147-A177-3AD203B41FA5}">
                      <a16:colId xmlns:a16="http://schemas.microsoft.com/office/drawing/2014/main" val="949744972"/>
                    </a:ext>
                  </a:extLst>
                </a:gridCol>
              </a:tblGrid>
              <a:tr h="377390">
                <a:tc>
                  <a:txBody>
                    <a:bodyPr/>
                    <a:lstStyle/>
                    <a:p>
                      <a:pPr marL="0" marR="0">
                        <a:lnSpc>
                          <a:spcPct val="107000"/>
                        </a:lnSpc>
                        <a:spcBef>
                          <a:spcPts val="0"/>
                        </a:spcBef>
                        <a:spcAft>
                          <a:spcPts val="0"/>
                        </a:spcAft>
                      </a:pPr>
                      <a:r>
                        <a:rPr lang="en-US" sz="2400" b="1" dirty="0">
                          <a:effectLst/>
                          <a:latin typeface="Univers" panose="020B0503020202020204" pitchFamily="34" charset="0"/>
                          <a:ea typeface="Calibri" panose="020F0502020204030204" pitchFamily="34" charset="0"/>
                          <a:cs typeface="Times New Roman" panose="02020603050405020304" pitchFamily="18" charset="0"/>
                        </a:rPr>
                        <a:t>Thank you for your Service </a:t>
                      </a:r>
                      <a:r>
                        <a:rPr lang="en-US" sz="2400" dirty="0">
                          <a:effectLst/>
                          <a:latin typeface="Univers" panose="020B0503020202020204" pitchFamily="34" charset="0"/>
                          <a:ea typeface="Calibri" panose="020F0502020204030204" pitchFamily="34" charset="0"/>
                          <a:cs typeface="Times New Roman" panose="02020603050405020304" pitchFamily="18" charset="0"/>
                        </a:rPr>
                        <a:t>totals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1">
                          <a:effectLst/>
                          <a:latin typeface="Univers" panose="020B0503020202020204" pitchFamily="34" charset="0"/>
                          <a:ea typeface="Calibri" panose="020F0502020204030204" pitchFamily="34" charset="0"/>
                          <a:cs typeface="Times New Roman" panose="02020603050405020304" pitchFamily="18" charset="0"/>
                        </a:rPr>
                        <a:t>45</a:t>
                      </a:r>
                      <a:endParaRPr lang="en-US" sz="2400">
                        <a:effectLst/>
                        <a:latin typeface="Univers" panose="020B0503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1">
                          <a:effectLst/>
                          <a:latin typeface="Univers" panose="020B0503020202020204" pitchFamily="34" charset="0"/>
                          <a:ea typeface="Calibri" panose="020F0502020204030204" pitchFamily="34" charset="0"/>
                          <a:cs typeface="Times New Roman" panose="02020603050405020304" pitchFamily="18" charset="0"/>
                        </a:rPr>
                        <a:t>7200.00</a:t>
                      </a:r>
                      <a:endParaRPr lang="en-US" sz="2400">
                        <a:effectLst/>
                        <a:latin typeface="Univers" panose="020B0503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1" dirty="0">
                          <a:effectLst/>
                          <a:latin typeface="Univers" panose="020B0503020202020204" pitchFamily="34" charset="0"/>
                          <a:ea typeface="Calibri" panose="020F0502020204030204" pitchFamily="34" charset="0"/>
                          <a:cs typeface="Times New Roman" panose="02020603050405020304" pitchFamily="18" charset="0"/>
                        </a:rPr>
                        <a:t>195</a:t>
                      </a:r>
                    </a:p>
                    <a:p>
                      <a:pPr marL="0" marR="0" algn="ctr">
                        <a:lnSpc>
                          <a:spcPct val="107000"/>
                        </a:lnSpc>
                        <a:spcBef>
                          <a:spcPts val="0"/>
                        </a:spcBef>
                        <a:spcAft>
                          <a:spcPts val="0"/>
                        </a:spcAft>
                      </a:pPr>
                      <a:endParaRPr lang="en-US" sz="2400" dirty="0">
                        <a:effectLst/>
                        <a:latin typeface="Univers" panose="020B0503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7357006"/>
                  </a:ext>
                </a:extLst>
              </a:tr>
              <a:tr h="377390">
                <a:tc>
                  <a:txBody>
                    <a:bodyPr/>
                    <a:lstStyle/>
                    <a:p>
                      <a:pPr marL="342900" marR="0" lvl="0" indent="-342900">
                        <a:spcBef>
                          <a:spcPts val="0"/>
                        </a:spcBef>
                        <a:spcAft>
                          <a:spcPts val="0"/>
                        </a:spcAft>
                        <a:buFont typeface="Courier New" panose="02070309020205020404" pitchFamily="49" charset="0"/>
                        <a:buChar char="→"/>
                      </a:pPr>
                      <a:r>
                        <a:rPr lang="en-US" sz="2400" b="1" dirty="0">
                          <a:effectLst/>
                          <a:latin typeface="Calibri" panose="020F0502020204030204" pitchFamily="34" charset="0"/>
                          <a:ea typeface="Calibri" panose="020F0502020204030204" pitchFamily="34" charset="0"/>
                          <a:cs typeface="Times New Roman" panose="02020603050405020304" pitchFamily="18" charset="0"/>
                        </a:rPr>
                        <a:t>Operation Gratitude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1">
                          <a:effectLst/>
                          <a:latin typeface="Univers" panose="020B0503020202020204" pitchFamily="34" charset="0"/>
                          <a:ea typeface="Calibri" panose="020F0502020204030204" pitchFamily="34" charset="0"/>
                          <a:cs typeface="Times New Roman" panose="02020603050405020304" pitchFamily="18" charset="0"/>
                        </a:rPr>
                        <a:t>25</a:t>
                      </a:r>
                      <a:endParaRPr lang="en-US" sz="2400">
                        <a:effectLst/>
                        <a:latin typeface="Univers" panose="020B0503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1">
                          <a:effectLst/>
                          <a:latin typeface="Univers" panose="020B0503020202020204" pitchFamily="34" charset="0"/>
                          <a:ea typeface="Calibri" panose="020F0502020204030204" pitchFamily="34" charset="0"/>
                          <a:cs typeface="Times New Roman" panose="02020603050405020304" pitchFamily="18" charset="0"/>
                        </a:rPr>
                        <a:t>6120.00</a:t>
                      </a:r>
                      <a:endParaRPr lang="en-US" sz="2400">
                        <a:effectLst/>
                        <a:latin typeface="Univers" panose="020B0503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1">
                          <a:effectLst/>
                          <a:latin typeface="Univers" panose="020B0503020202020204" pitchFamily="34" charset="0"/>
                          <a:ea typeface="Calibri" panose="020F0502020204030204" pitchFamily="34" charset="0"/>
                          <a:cs typeface="Times New Roman" panose="02020603050405020304" pitchFamily="18" charset="0"/>
                        </a:rPr>
                        <a:t>115</a:t>
                      </a:r>
                      <a:endParaRPr lang="en-US" sz="2400">
                        <a:effectLst/>
                        <a:latin typeface="Univers" panose="020B0503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25142435"/>
                  </a:ext>
                </a:extLst>
              </a:tr>
              <a:tr h="377390">
                <a:tc>
                  <a:txBody>
                    <a:bodyPr/>
                    <a:lstStyle/>
                    <a:p>
                      <a:pPr marL="1257300" marR="0" lvl="2" indent="-342900">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Postage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dirty="0">
                          <a:effectLst/>
                          <a:latin typeface="Univers" panose="020B0503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a:effectLst/>
                          <a:latin typeface="Univers" panose="020B0503020202020204" pitchFamily="34" charset="0"/>
                          <a:ea typeface="Calibri" panose="020F0502020204030204" pitchFamily="34" charset="0"/>
                          <a:cs typeface="Times New Roman" panose="02020603050405020304" pitchFamily="18" charset="0"/>
                        </a:rPr>
                        <a:t>120.00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a:effectLst/>
                          <a:latin typeface="Univers" panose="020B0503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8157931"/>
                  </a:ext>
                </a:extLst>
              </a:tr>
              <a:tr h="377390">
                <a:tc>
                  <a:txBody>
                    <a:bodyPr/>
                    <a:lstStyle/>
                    <a:p>
                      <a:pPr marL="1257300" marR="0" lvl="2" indent="-342900">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Value of cards and stickers donated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a:effectLst/>
                          <a:latin typeface="Univers" panose="020B0503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a:effectLst/>
                          <a:latin typeface="Univers" panose="020B0503020202020204" pitchFamily="34" charset="0"/>
                          <a:ea typeface="Calibri" panose="020F0502020204030204" pitchFamily="34" charset="0"/>
                          <a:cs typeface="Times New Roman" panose="02020603050405020304" pitchFamily="18" charset="0"/>
                        </a:rPr>
                        <a:t>6000.00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a:effectLst/>
                          <a:latin typeface="Univers" panose="020B0503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2684864"/>
                  </a:ext>
                </a:extLst>
              </a:tr>
              <a:tr h="377390">
                <a:tc>
                  <a:txBody>
                    <a:bodyPr/>
                    <a:lstStyle/>
                    <a:p>
                      <a:pPr marL="1257300" marR="0" lvl="2" indent="-342900">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Time to write reports and articles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a:effectLst/>
                          <a:latin typeface="Univers" panose="020B050302020202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a:effectLst/>
                          <a:latin typeface="Univers" panose="020B0503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dirty="0">
                          <a:effectLst/>
                          <a:latin typeface="Univers" panose="020B0503020202020204" pitchFamily="34" charset="0"/>
                          <a:ea typeface="Calibri" panose="020F0502020204030204" pitchFamily="34" charset="0"/>
                          <a:cs typeface="Times New Roman" panose="02020603050405020304" pitchFamily="18" charset="0"/>
                        </a:rPr>
                        <a:t>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5871871"/>
                  </a:ext>
                </a:extLst>
              </a:tr>
              <a:tr h="377390">
                <a:tc>
                  <a:txBody>
                    <a:bodyPr/>
                    <a:lstStyle/>
                    <a:p>
                      <a:pPr marL="1257300" marR="0" lvl="2" indent="-342900">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Repurpose cards (4 </a:t>
                      </a:r>
                      <a:r>
                        <a:rPr lang="en-US" sz="2400" dirty="0" err="1">
                          <a:effectLst/>
                          <a:latin typeface="Calibri" panose="020F0502020204030204" pitchFamily="34" charset="0"/>
                          <a:ea typeface="Calibri" panose="020F0502020204030204" pitchFamily="34" charset="0"/>
                          <a:cs typeface="Times New Roman" panose="02020603050405020304" pitchFamily="18" charset="0"/>
                        </a:rPr>
                        <a:t>hrs</a:t>
                      </a:r>
                      <a:r>
                        <a:rPr lang="en-US" sz="2400" dirty="0">
                          <a:effectLst/>
                          <a:latin typeface="Calibri" panose="020F0502020204030204" pitchFamily="34" charset="0"/>
                          <a:ea typeface="Calibri" panose="020F0502020204030204" pitchFamily="34" charset="0"/>
                          <a:cs typeface="Times New Roman" panose="02020603050405020304" pitchFamily="18" charset="0"/>
                        </a:rPr>
                        <a:t> x 25 members)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a:effectLst/>
                          <a:latin typeface="Univers" panose="020B0503020202020204" pitchFamily="34" charset="0"/>
                          <a:ea typeface="Calibri" panose="020F0502020204030204" pitchFamily="34" charset="0"/>
                          <a:cs typeface="Times New Roman" panose="02020603050405020304" pitchFamily="18" charset="0"/>
                        </a:rPr>
                        <a:t>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a:effectLst/>
                          <a:latin typeface="Univers" panose="020B0503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a:effectLst/>
                          <a:latin typeface="Univers" panose="020B0503020202020204" pitchFamily="34" charset="0"/>
                          <a:ea typeface="Calibri" panose="020F0502020204030204" pitchFamily="34" charset="0"/>
                          <a:cs typeface="Times New Roman" panose="02020603050405020304" pitchFamily="18" charset="0"/>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0677663"/>
                  </a:ext>
                </a:extLst>
              </a:tr>
              <a:tr h="377390">
                <a:tc>
                  <a:txBody>
                    <a:bodyPr/>
                    <a:lstStyle/>
                    <a:p>
                      <a:pPr marL="342900" marR="0" lvl="0" indent="-342900">
                        <a:spcBef>
                          <a:spcPts val="0"/>
                        </a:spcBef>
                        <a:spcAft>
                          <a:spcPts val="0"/>
                        </a:spcAft>
                        <a:buFont typeface="Courier New" panose="02070309020205020404" pitchFamily="49" charset="0"/>
                        <a:buChar char="→"/>
                      </a:pPr>
                      <a:r>
                        <a:rPr lang="en-US" sz="2400" b="1" dirty="0">
                          <a:effectLst/>
                          <a:latin typeface="Calibri" panose="020F0502020204030204" pitchFamily="34" charset="0"/>
                          <a:ea typeface="Calibri" panose="020F0502020204030204" pitchFamily="34" charset="0"/>
                          <a:cs typeface="Times New Roman" panose="02020603050405020304" pitchFamily="18" charset="0"/>
                        </a:rPr>
                        <a:t>Operation Homefront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1">
                          <a:effectLst/>
                          <a:latin typeface="Univers" panose="020B0503020202020204" pitchFamily="34" charset="0"/>
                          <a:ea typeface="Calibri" panose="020F0502020204030204" pitchFamily="34" charset="0"/>
                          <a:cs typeface="Times New Roman" panose="02020603050405020304" pitchFamily="18" charset="0"/>
                        </a:rPr>
                        <a:t>30</a:t>
                      </a:r>
                      <a:endParaRPr lang="en-US" sz="2400">
                        <a:effectLst/>
                        <a:latin typeface="Univers" panose="020B0503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1">
                          <a:effectLst/>
                          <a:latin typeface="Univers" panose="020B0503020202020204" pitchFamily="34" charset="0"/>
                          <a:ea typeface="Calibri" panose="020F0502020204030204" pitchFamily="34" charset="0"/>
                          <a:cs typeface="Times New Roman" panose="02020603050405020304" pitchFamily="18" charset="0"/>
                        </a:rPr>
                        <a:t>810.00</a:t>
                      </a:r>
                      <a:endParaRPr lang="en-US" sz="2400">
                        <a:effectLst/>
                        <a:latin typeface="Univers" panose="020B0503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1">
                          <a:effectLst/>
                          <a:latin typeface="Univers" panose="020B0503020202020204" pitchFamily="34" charset="0"/>
                          <a:ea typeface="Calibri" panose="020F0502020204030204" pitchFamily="34" charset="0"/>
                          <a:cs typeface="Times New Roman" panose="02020603050405020304" pitchFamily="18" charset="0"/>
                        </a:rPr>
                        <a:t>30</a:t>
                      </a:r>
                      <a:endParaRPr lang="en-US" sz="2400">
                        <a:effectLst/>
                        <a:latin typeface="Univers" panose="020B0503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3319846"/>
                  </a:ext>
                </a:extLst>
              </a:tr>
              <a:tr h="377390">
                <a:tc>
                  <a:txBody>
                    <a:bodyPr/>
                    <a:lstStyle/>
                    <a:p>
                      <a:pPr marL="342900" marR="0" lvl="0" indent="-342900">
                        <a:spcBef>
                          <a:spcPts val="0"/>
                        </a:spcBef>
                        <a:spcAft>
                          <a:spcPts val="0"/>
                        </a:spcAft>
                        <a:buFont typeface="Courier New" panose="02070309020205020404" pitchFamily="49" charset="0"/>
                        <a:buChar char="→"/>
                      </a:pPr>
                      <a:r>
                        <a:rPr lang="en-US" sz="2400" b="1" dirty="0">
                          <a:effectLst/>
                          <a:latin typeface="Calibri" panose="020F0502020204030204" pitchFamily="34" charset="0"/>
                          <a:ea typeface="Calibri" panose="020F0502020204030204" pitchFamily="34" charset="0"/>
                          <a:cs typeface="Times New Roman" panose="02020603050405020304" pitchFamily="18" charset="0"/>
                        </a:rPr>
                        <a:t>Fisher House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1">
                          <a:effectLst/>
                          <a:latin typeface="Univers" panose="020B0503020202020204" pitchFamily="34" charset="0"/>
                          <a:ea typeface="Calibri" panose="020F0502020204030204" pitchFamily="34" charset="0"/>
                          <a:cs typeface="Times New Roman" panose="02020603050405020304" pitchFamily="18" charset="0"/>
                        </a:rPr>
                        <a:t>30</a:t>
                      </a:r>
                      <a:endParaRPr lang="en-US" sz="2400">
                        <a:effectLst/>
                        <a:latin typeface="Univers" panose="020B0503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1">
                          <a:effectLst/>
                          <a:latin typeface="Univers" panose="020B0503020202020204" pitchFamily="34" charset="0"/>
                          <a:ea typeface="Calibri" panose="020F0502020204030204" pitchFamily="34" charset="0"/>
                          <a:cs typeface="Times New Roman" panose="02020603050405020304" pitchFamily="18" charset="0"/>
                        </a:rPr>
                        <a:t>250.00</a:t>
                      </a:r>
                      <a:endParaRPr lang="en-US" sz="2400">
                        <a:effectLst/>
                        <a:latin typeface="Univers" panose="020B0503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1">
                          <a:effectLst/>
                          <a:latin typeface="Univers" panose="020B0503020202020204" pitchFamily="34" charset="0"/>
                          <a:ea typeface="Calibri" panose="020F0502020204030204" pitchFamily="34" charset="0"/>
                          <a:cs typeface="Times New Roman" panose="02020603050405020304" pitchFamily="18" charset="0"/>
                        </a:rPr>
                        <a:t>40</a:t>
                      </a:r>
                      <a:endParaRPr lang="en-US" sz="2400">
                        <a:effectLst/>
                        <a:latin typeface="Univers" panose="020B0503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428231"/>
                  </a:ext>
                </a:extLst>
              </a:tr>
              <a:tr h="377390">
                <a:tc>
                  <a:txBody>
                    <a:bodyPr/>
                    <a:lstStyle/>
                    <a:p>
                      <a:pPr marL="342900" marR="0" lvl="0" indent="-342900">
                        <a:spcBef>
                          <a:spcPts val="0"/>
                        </a:spcBef>
                        <a:spcAft>
                          <a:spcPts val="0"/>
                        </a:spcAft>
                        <a:buFont typeface="Courier New" panose="02070309020205020404" pitchFamily="49" charset="0"/>
                        <a:buChar char="→"/>
                      </a:pPr>
                      <a:r>
                        <a:rPr lang="en-US" sz="2400" b="1" dirty="0">
                          <a:effectLst/>
                          <a:latin typeface="Calibri" panose="020F0502020204030204" pitchFamily="34" charset="0"/>
                          <a:ea typeface="Calibri" panose="020F0502020204030204" pitchFamily="34" charset="0"/>
                          <a:cs typeface="Times New Roman" panose="02020603050405020304" pitchFamily="18" charset="0"/>
                        </a:rPr>
                        <a:t>Pink Soldier</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1" dirty="0">
                          <a:effectLst/>
                          <a:latin typeface="Univers" panose="020B0503020202020204" pitchFamily="34" charset="0"/>
                          <a:ea typeface="Calibri" panose="020F0502020204030204" pitchFamily="34" charset="0"/>
                          <a:cs typeface="Times New Roman" panose="02020603050405020304" pitchFamily="18" charset="0"/>
                        </a:rPr>
                        <a:t>45</a:t>
                      </a:r>
                      <a:endParaRPr lang="en-US" sz="2400" dirty="0">
                        <a:effectLst/>
                        <a:latin typeface="Univers" panose="020B0503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1" dirty="0">
                          <a:effectLst/>
                          <a:latin typeface="Univers" panose="020B0503020202020204" pitchFamily="34" charset="0"/>
                          <a:ea typeface="Calibri" panose="020F0502020204030204" pitchFamily="34" charset="0"/>
                          <a:cs typeface="Times New Roman" panose="02020603050405020304" pitchFamily="18" charset="0"/>
                        </a:rPr>
                        <a:t>20.00</a:t>
                      </a:r>
                      <a:endParaRPr lang="en-US" sz="2400" dirty="0">
                        <a:effectLst/>
                        <a:latin typeface="Univers" panose="020B0503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1" dirty="0">
                          <a:effectLst/>
                          <a:latin typeface="Univers" panose="020B0503020202020204" pitchFamily="34" charset="0"/>
                          <a:ea typeface="Calibri" panose="020F0502020204030204" pitchFamily="34" charset="0"/>
                          <a:cs typeface="Times New Roman" panose="02020603050405020304" pitchFamily="18" charset="0"/>
                        </a:rPr>
                        <a:t>10</a:t>
                      </a:r>
                      <a:endParaRPr lang="en-US" sz="2400" dirty="0">
                        <a:effectLst/>
                        <a:latin typeface="Univers" panose="020B0503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45125550"/>
                  </a:ext>
                </a:extLst>
              </a:tr>
            </a:tbl>
          </a:graphicData>
        </a:graphic>
      </p:graphicFrame>
      <p:pic>
        <p:nvPicPr>
          <p:cNvPr id="2" name="Picture 1">
            <a:extLst>
              <a:ext uri="{FF2B5EF4-FFF2-40B4-BE49-F238E27FC236}">
                <a16:creationId xmlns:a16="http://schemas.microsoft.com/office/drawing/2014/main" id="{4C89BD62-A7AD-41D3-7603-5477BD9EEBA8}"/>
              </a:ext>
            </a:extLst>
          </p:cNvPr>
          <p:cNvPicPr>
            <a:picLocks noChangeAspect="1"/>
          </p:cNvPicPr>
          <p:nvPr/>
        </p:nvPicPr>
        <p:blipFill>
          <a:blip r:embed="rId2"/>
          <a:stretch>
            <a:fillRect/>
          </a:stretch>
        </p:blipFill>
        <p:spPr>
          <a:xfrm>
            <a:off x="2488349" y="6364828"/>
            <a:ext cx="7901101" cy="493819"/>
          </a:xfrm>
          <a:prstGeom prst="rect">
            <a:avLst/>
          </a:prstGeom>
        </p:spPr>
      </p:pic>
    </p:spTree>
    <p:extLst>
      <p:ext uri="{BB962C8B-B14F-4D97-AF65-F5344CB8AC3E}">
        <p14:creationId xmlns:p14="http://schemas.microsoft.com/office/powerpoint/2010/main" val="13653008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E42DE7D-6C60-2DE3-3744-E148C9FBF961}"/>
              </a:ext>
            </a:extLst>
          </p:cNvPr>
          <p:cNvSpPr txBox="1"/>
          <p:nvPr/>
        </p:nvSpPr>
        <p:spPr>
          <a:xfrm>
            <a:off x="672353" y="636494"/>
            <a:ext cx="10506635" cy="830997"/>
          </a:xfrm>
          <a:prstGeom prst="rect">
            <a:avLst/>
          </a:prstGeom>
          <a:noFill/>
        </p:spPr>
        <p:txBody>
          <a:bodyPr wrap="square" rtlCol="0">
            <a:spAutoFit/>
          </a:bodyPr>
          <a:lstStyle/>
          <a:p>
            <a:pPr algn="ctr"/>
            <a:r>
              <a:rPr lang="en-US" sz="4800" b="1" i="1">
                <a:latin typeface="Technical" panose="020B7200000000000000" pitchFamily="34" charset="0"/>
              </a:rPr>
              <a:t>GFWC Affiliates</a:t>
            </a:r>
            <a:endParaRPr lang="en-US" sz="4800" b="1" i="1" dirty="0">
              <a:latin typeface="Technical" panose="020B7200000000000000" pitchFamily="34" charset="0"/>
            </a:endParaRPr>
          </a:p>
        </p:txBody>
      </p:sp>
      <p:pic>
        <p:nvPicPr>
          <p:cNvPr id="4" name="Picture 3">
            <a:extLst>
              <a:ext uri="{FF2B5EF4-FFF2-40B4-BE49-F238E27FC236}">
                <a16:creationId xmlns:a16="http://schemas.microsoft.com/office/drawing/2014/main" id="{9C7C5C36-31BB-E165-88ED-8D73032C328E}"/>
              </a:ext>
            </a:extLst>
          </p:cNvPr>
          <p:cNvPicPr>
            <a:picLocks noChangeAspect="1"/>
          </p:cNvPicPr>
          <p:nvPr/>
        </p:nvPicPr>
        <p:blipFill>
          <a:blip r:embed="rId2"/>
          <a:stretch>
            <a:fillRect/>
          </a:stretch>
        </p:blipFill>
        <p:spPr>
          <a:xfrm>
            <a:off x="455045" y="1500569"/>
            <a:ext cx="3177815" cy="1371719"/>
          </a:xfrm>
          <a:prstGeom prst="rect">
            <a:avLst/>
          </a:prstGeom>
        </p:spPr>
      </p:pic>
      <p:pic>
        <p:nvPicPr>
          <p:cNvPr id="6" name="Picture 5">
            <a:extLst>
              <a:ext uri="{FF2B5EF4-FFF2-40B4-BE49-F238E27FC236}">
                <a16:creationId xmlns:a16="http://schemas.microsoft.com/office/drawing/2014/main" id="{B5B1A98A-3AB3-D784-18CB-0AF3F4F44EFA}"/>
              </a:ext>
            </a:extLst>
          </p:cNvPr>
          <p:cNvPicPr>
            <a:picLocks noChangeAspect="1"/>
          </p:cNvPicPr>
          <p:nvPr/>
        </p:nvPicPr>
        <p:blipFill>
          <a:blip r:embed="rId3"/>
          <a:stretch>
            <a:fillRect/>
          </a:stretch>
        </p:blipFill>
        <p:spPr>
          <a:xfrm>
            <a:off x="5218697" y="1664413"/>
            <a:ext cx="2453853" cy="1044030"/>
          </a:xfrm>
          <a:prstGeom prst="rect">
            <a:avLst/>
          </a:prstGeom>
        </p:spPr>
      </p:pic>
      <p:pic>
        <p:nvPicPr>
          <p:cNvPr id="8" name="Picture 7">
            <a:extLst>
              <a:ext uri="{FF2B5EF4-FFF2-40B4-BE49-F238E27FC236}">
                <a16:creationId xmlns:a16="http://schemas.microsoft.com/office/drawing/2014/main" id="{5396C285-25B9-7FC7-40AE-DF54E0505C87}"/>
              </a:ext>
            </a:extLst>
          </p:cNvPr>
          <p:cNvPicPr>
            <a:picLocks noChangeAspect="1"/>
          </p:cNvPicPr>
          <p:nvPr/>
        </p:nvPicPr>
        <p:blipFill>
          <a:blip r:embed="rId4"/>
          <a:stretch>
            <a:fillRect/>
          </a:stretch>
        </p:blipFill>
        <p:spPr>
          <a:xfrm>
            <a:off x="8846480" y="1710136"/>
            <a:ext cx="2674852" cy="952583"/>
          </a:xfrm>
          <a:prstGeom prst="rect">
            <a:avLst/>
          </a:prstGeom>
        </p:spPr>
      </p:pic>
      <p:pic>
        <p:nvPicPr>
          <p:cNvPr id="10" name="Picture 9">
            <a:extLst>
              <a:ext uri="{FF2B5EF4-FFF2-40B4-BE49-F238E27FC236}">
                <a16:creationId xmlns:a16="http://schemas.microsoft.com/office/drawing/2014/main" id="{DE005A2D-C255-88C3-D7F1-24CA8DCA0C82}"/>
              </a:ext>
            </a:extLst>
          </p:cNvPr>
          <p:cNvPicPr>
            <a:picLocks noChangeAspect="1"/>
          </p:cNvPicPr>
          <p:nvPr/>
        </p:nvPicPr>
        <p:blipFill>
          <a:blip r:embed="rId5"/>
          <a:stretch>
            <a:fillRect/>
          </a:stretch>
        </p:blipFill>
        <p:spPr>
          <a:xfrm>
            <a:off x="897042" y="3357243"/>
            <a:ext cx="2293819" cy="914479"/>
          </a:xfrm>
          <a:prstGeom prst="rect">
            <a:avLst/>
          </a:prstGeom>
        </p:spPr>
      </p:pic>
      <p:pic>
        <p:nvPicPr>
          <p:cNvPr id="14" name="Picture 13">
            <a:extLst>
              <a:ext uri="{FF2B5EF4-FFF2-40B4-BE49-F238E27FC236}">
                <a16:creationId xmlns:a16="http://schemas.microsoft.com/office/drawing/2014/main" id="{41C60FAD-3A86-8536-6E2C-4085E4769C1F}"/>
              </a:ext>
            </a:extLst>
          </p:cNvPr>
          <p:cNvPicPr>
            <a:picLocks noChangeAspect="1"/>
          </p:cNvPicPr>
          <p:nvPr/>
        </p:nvPicPr>
        <p:blipFill>
          <a:blip r:embed="rId6"/>
          <a:stretch>
            <a:fillRect/>
          </a:stretch>
        </p:blipFill>
        <p:spPr>
          <a:xfrm>
            <a:off x="5218698" y="3258053"/>
            <a:ext cx="2416436" cy="987259"/>
          </a:xfrm>
          <a:prstGeom prst="rect">
            <a:avLst/>
          </a:prstGeom>
        </p:spPr>
      </p:pic>
      <p:pic>
        <p:nvPicPr>
          <p:cNvPr id="17" name="Picture 16">
            <a:extLst>
              <a:ext uri="{FF2B5EF4-FFF2-40B4-BE49-F238E27FC236}">
                <a16:creationId xmlns:a16="http://schemas.microsoft.com/office/drawing/2014/main" id="{B0DD74E2-8CC8-B169-5911-C50B8F7AC57A}"/>
              </a:ext>
            </a:extLst>
          </p:cNvPr>
          <p:cNvPicPr>
            <a:picLocks noChangeAspect="1"/>
          </p:cNvPicPr>
          <p:nvPr/>
        </p:nvPicPr>
        <p:blipFill>
          <a:blip r:embed="rId7"/>
          <a:stretch>
            <a:fillRect/>
          </a:stretch>
        </p:blipFill>
        <p:spPr>
          <a:xfrm>
            <a:off x="8846480" y="3303121"/>
            <a:ext cx="2750463" cy="968601"/>
          </a:xfrm>
          <a:prstGeom prst="rect">
            <a:avLst/>
          </a:prstGeom>
        </p:spPr>
      </p:pic>
      <p:pic>
        <p:nvPicPr>
          <p:cNvPr id="19" name="Picture 18">
            <a:extLst>
              <a:ext uri="{FF2B5EF4-FFF2-40B4-BE49-F238E27FC236}">
                <a16:creationId xmlns:a16="http://schemas.microsoft.com/office/drawing/2014/main" id="{FBF9A579-3CD1-AD2A-4178-B40F3213B610}"/>
              </a:ext>
            </a:extLst>
          </p:cNvPr>
          <p:cNvPicPr>
            <a:picLocks noChangeAspect="1"/>
          </p:cNvPicPr>
          <p:nvPr/>
        </p:nvPicPr>
        <p:blipFill>
          <a:blip r:embed="rId8"/>
          <a:stretch>
            <a:fillRect/>
          </a:stretch>
        </p:blipFill>
        <p:spPr>
          <a:xfrm>
            <a:off x="2043951" y="5083582"/>
            <a:ext cx="3102813" cy="987259"/>
          </a:xfrm>
          <a:prstGeom prst="rect">
            <a:avLst/>
          </a:prstGeom>
        </p:spPr>
      </p:pic>
      <p:pic>
        <p:nvPicPr>
          <p:cNvPr id="21" name="Picture 20">
            <a:extLst>
              <a:ext uri="{FF2B5EF4-FFF2-40B4-BE49-F238E27FC236}">
                <a16:creationId xmlns:a16="http://schemas.microsoft.com/office/drawing/2014/main" id="{EEC38B26-98B2-288C-282C-7DB109E06A45}"/>
              </a:ext>
            </a:extLst>
          </p:cNvPr>
          <p:cNvPicPr>
            <a:picLocks noChangeAspect="1"/>
          </p:cNvPicPr>
          <p:nvPr/>
        </p:nvPicPr>
        <p:blipFill>
          <a:blip r:embed="rId9"/>
          <a:stretch>
            <a:fillRect/>
          </a:stretch>
        </p:blipFill>
        <p:spPr>
          <a:xfrm>
            <a:off x="6189275" y="5083582"/>
            <a:ext cx="4441372" cy="867041"/>
          </a:xfrm>
          <a:prstGeom prst="rect">
            <a:avLst/>
          </a:prstGeom>
        </p:spPr>
      </p:pic>
      <p:pic>
        <p:nvPicPr>
          <p:cNvPr id="3" name="Picture 2">
            <a:extLst>
              <a:ext uri="{FF2B5EF4-FFF2-40B4-BE49-F238E27FC236}">
                <a16:creationId xmlns:a16="http://schemas.microsoft.com/office/drawing/2014/main" id="{96949B96-9ECF-7CA1-8289-11B1FCAFA00D}"/>
              </a:ext>
            </a:extLst>
          </p:cNvPr>
          <p:cNvPicPr>
            <a:picLocks noChangeAspect="1"/>
          </p:cNvPicPr>
          <p:nvPr/>
        </p:nvPicPr>
        <p:blipFill>
          <a:blip r:embed="rId10"/>
          <a:stretch>
            <a:fillRect/>
          </a:stretch>
        </p:blipFill>
        <p:spPr>
          <a:xfrm>
            <a:off x="2238724" y="6268664"/>
            <a:ext cx="7901101" cy="493819"/>
          </a:xfrm>
          <a:prstGeom prst="rect">
            <a:avLst/>
          </a:prstGeom>
        </p:spPr>
      </p:pic>
    </p:spTree>
    <p:extLst>
      <p:ext uri="{BB962C8B-B14F-4D97-AF65-F5344CB8AC3E}">
        <p14:creationId xmlns:p14="http://schemas.microsoft.com/office/powerpoint/2010/main" val="2648586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B802924-F48C-F47A-6A55-009824E95438}"/>
              </a:ext>
            </a:extLst>
          </p:cNvPr>
          <p:cNvSpPr txBox="1"/>
          <p:nvPr/>
        </p:nvSpPr>
        <p:spPr>
          <a:xfrm>
            <a:off x="1625462" y="522238"/>
            <a:ext cx="9386047" cy="2702406"/>
          </a:xfrm>
          <a:prstGeom prst="rect">
            <a:avLst/>
          </a:prstGeom>
          <a:noFill/>
        </p:spPr>
        <p:txBody>
          <a:bodyPr wrap="square" rtlCol="0">
            <a:spAutoFit/>
          </a:bodyPr>
          <a:lstStyle/>
          <a:p>
            <a:pPr algn="ctr">
              <a:lnSpc>
                <a:spcPct val="150000"/>
              </a:lnSpc>
            </a:pPr>
            <a:r>
              <a:rPr lang="en-US" sz="6000" dirty="0">
                <a:latin typeface="Univers" panose="020B0503020202020204" pitchFamily="34" charset="0"/>
              </a:rPr>
              <a:t>All that work and we didn’t win anything.</a:t>
            </a:r>
          </a:p>
        </p:txBody>
      </p:sp>
      <p:pic>
        <p:nvPicPr>
          <p:cNvPr id="4" name="Picture 3">
            <a:extLst>
              <a:ext uri="{FF2B5EF4-FFF2-40B4-BE49-F238E27FC236}">
                <a16:creationId xmlns:a16="http://schemas.microsoft.com/office/drawing/2014/main" id="{B55F21D5-5F00-7BFE-C86B-BE300CF4175A}"/>
              </a:ext>
            </a:extLst>
          </p:cNvPr>
          <p:cNvPicPr>
            <a:picLocks noChangeAspect="1"/>
          </p:cNvPicPr>
          <p:nvPr/>
        </p:nvPicPr>
        <p:blipFill>
          <a:blip r:embed="rId2"/>
          <a:stretch>
            <a:fillRect/>
          </a:stretch>
        </p:blipFill>
        <p:spPr>
          <a:xfrm>
            <a:off x="4808773" y="3224644"/>
            <a:ext cx="3019424" cy="3019424"/>
          </a:xfrm>
          <a:prstGeom prst="rect">
            <a:avLst/>
          </a:prstGeom>
        </p:spPr>
      </p:pic>
      <p:pic>
        <p:nvPicPr>
          <p:cNvPr id="5" name="Picture 4">
            <a:extLst>
              <a:ext uri="{FF2B5EF4-FFF2-40B4-BE49-F238E27FC236}">
                <a16:creationId xmlns:a16="http://schemas.microsoft.com/office/drawing/2014/main" id="{21284A8B-B236-2F2E-EDB7-F2046EFD908E}"/>
              </a:ext>
            </a:extLst>
          </p:cNvPr>
          <p:cNvPicPr>
            <a:picLocks noChangeAspect="1"/>
          </p:cNvPicPr>
          <p:nvPr/>
        </p:nvPicPr>
        <p:blipFill>
          <a:blip r:embed="rId3"/>
          <a:stretch>
            <a:fillRect/>
          </a:stretch>
        </p:blipFill>
        <p:spPr>
          <a:xfrm>
            <a:off x="2367934" y="6321910"/>
            <a:ext cx="7901101" cy="493819"/>
          </a:xfrm>
          <a:prstGeom prst="rect">
            <a:avLst/>
          </a:prstGeom>
        </p:spPr>
      </p:pic>
    </p:spTree>
    <p:extLst>
      <p:ext uri="{BB962C8B-B14F-4D97-AF65-F5344CB8AC3E}">
        <p14:creationId xmlns:p14="http://schemas.microsoft.com/office/powerpoint/2010/main" val="11356913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0EA7197-35ED-8944-F865-10D296682D1F}"/>
              </a:ext>
            </a:extLst>
          </p:cNvPr>
          <p:cNvSpPr txBox="1"/>
          <p:nvPr/>
        </p:nvSpPr>
        <p:spPr>
          <a:xfrm>
            <a:off x="3480955" y="1772777"/>
            <a:ext cx="7304809" cy="3312445"/>
          </a:xfrm>
          <a:prstGeom prst="rect">
            <a:avLst/>
          </a:prstGeom>
          <a:noFill/>
        </p:spPr>
        <p:txBody>
          <a:bodyPr wrap="square" rtlCol="0">
            <a:spAutoFit/>
          </a:bodyPr>
          <a:lstStyle/>
          <a:p>
            <a:pPr algn="ctr"/>
            <a:r>
              <a:rPr lang="en-US" sz="5400" dirty="0">
                <a:latin typeface="Great Vibes" panose="02000507080000020002" pitchFamily="50" charset="0"/>
              </a:rPr>
              <a:t>Judi Stankowich</a:t>
            </a:r>
          </a:p>
          <a:p>
            <a:pPr algn="ctr">
              <a:lnSpc>
                <a:spcPct val="150000"/>
              </a:lnSpc>
            </a:pPr>
            <a:r>
              <a:rPr lang="en-US" sz="5400" dirty="0">
                <a:latin typeface="Great Vibes" panose="02000507080000020002" pitchFamily="50" charset="0"/>
              </a:rPr>
              <a:t>910-287-6156</a:t>
            </a:r>
          </a:p>
          <a:p>
            <a:pPr algn="ctr">
              <a:lnSpc>
                <a:spcPct val="150000"/>
              </a:lnSpc>
            </a:pPr>
            <a:r>
              <a:rPr lang="en-US" sz="5400" dirty="0">
                <a:latin typeface="Great Vibes" panose="02000507080000020002" pitchFamily="50" charset="0"/>
              </a:rPr>
              <a:t>judistankowich@atmc.net</a:t>
            </a:r>
          </a:p>
        </p:txBody>
      </p:sp>
      <p:pic>
        <p:nvPicPr>
          <p:cNvPr id="5" name="Picture 4">
            <a:extLst>
              <a:ext uri="{FF2B5EF4-FFF2-40B4-BE49-F238E27FC236}">
                <a16:creationId xmlns:a16="http://schemas.microsoft.com/office/drawing/2014/main" id="{A0A82F60-6D79-01C5-07D1-5FDE403FAA90}"/>
              </a:ext>
            </a:extLst>
          </p:cNvPr>
          <p:cNvPicPr>
            <a:picLocks noChangeAspect="1"/>
          </p:cNvPicPr>
          <p:nvPr/>
        </p:nvPicPr>
        <p:blipFill>
          <a:blip r:embed="rId2"/>
          <a:stretch>
            <a:fillRect/>
          </a:stretch>
        </p:blipFill>
        <p:spPr>
          <a:xfrm>
            <a:off x="635908" y="3823736"/>
            <a:ext cx="2048434" cy="2286198"/>
          </a:xfrm>
          <a:prstGeom prst="rect">
            <a:avLst/>
          </a:prstGeom>
        </p:spPr>
      </p:pic>
      <p:pic>
        <p:nvPicPr>
          <p:cNvPr id="6" name="Picture 5">
            <a:extLst>
              <a:ext uri="{FF2B5EF4-FFF2-40B4-BE49-F238E27FC236}">
                <a16:creationId xmlns:a16="http://schemas.microsoft.com/office/drawing/2014/main" id="{789688B6-9109-B3B1-93D1-69AA15B01F5A}"/>
              </a:ext>
            </a:extLst>
          </p:cNvPr>
          <p:cNvPicPr>
            <a:picLocks noChangeAspect="1"/>
          </p:cNvPicPr>
          <p:nvPr/>
        </p:nvPicPr>
        <p:blipFill>
          <a:blip r:embed="rId3"/>
          <a:stretch>
            <a:fillRect/>
          </a:stretch>
        </p:blipFill>
        <p:spPr>
          <a:xfrm>
            <a:off x="587136" y="987037"/>
            <a:ext cx="2145978" cy="2286198"/>
          </a:xfrm>
          <a:prstGeom prst="rect">
            <a:avLst/>
          </a:prstGeom>
        </p:spPr>
      </p:pic>
      <p:pic>
        <p:nvPicPr>
          <p:cNvPr id="3" name="Picture 2">
            <a:extLst>
              <a:ext uri="{FF2B5EF4-FFF2-40B4-BE49-F238E27FC236}">
                <a16:creationId xmlns:a16="http://schemas.microsoft.com/office/drawing/2014/main" id="{3A67F18B-C5BA-2664-E9BD-13AB2D5B8AC7}"/>
              </a:ext>
            </a:extLst>
          </p:cNvPr>
          <p:cNvPicPr>
            <a:picLocks noChangeAspect="1"/>
          </p:cNvPicPr>
          <p:nvPr/>
        </p:nvPicPr>
        <p:blipFill>
          <a:blip r:embed="rId4"/>
          <a:stretch>
            <a:fillRect/>
          </a:stretch>
        </p:blipFill>
        <p:spPr>
          <a:xfrm>
            <a:off x="3182808" y="6109934"/>
            <a:ext cx="7901101" cy="493819"/>
          </a:xfrm>
          <a:prstGeom prst="rect">
            <a:avLst/>
          </a:prstGeom>
        </p:spPr>
      </p:pic>
    </p:spTree>
    <p:extLst>
      <p:ext uri="{BB962C8B-B14F-4D97-AF65-F5344CB8AC3E}">
        <p14:creationId xmlns:p14="http://schemas.microsoft.com/office/powerpoint/2010/main" val="3260745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TextBox 70">
            <a:extLst>
              <a:ext uri="{FF2B5EF4-FFF2-40B4-BE49-F238E27FC236}">
                <a16:creationId xmlns:a16="http://schemas.microsoft.com/office/drawing/2014/main" id="{460C4E78-2B3C-75B8-60BE-E8BAEF040771}"/>
              </a:ext>
            </a:extLst>
          </p:cNvPr>
          <p:cNvSpPr txBox="1"/>
          <p:nvPr/>
        </p:nvSpPr>
        <p:spPr>
          <a:xfrm>
            <a:off x="3207327" y="1070263"/>
            <a:ext cx="8627918" cy="4069704"/>
          </a:xfrm>
          <a:prstGeom prst="rect">
            <a:avLst/>
          </a:prstGeom>
          <a:noFill/>
        </p:spPr>
        <p:txBody>
          <a:bodyPr wrap="square" rtlCol="0">
            <a:spAutoFit/>
          </a:bodyPr>
          <a:lstStyle/>
          <a:p>
            <a:pPr algn="ctr">
              <a:lnSpc>
                <a:spcPct val="150000"/>
              </a:lnSpc>
            </a:pPr>
            <a:r>
              <a:rPr lang="en-US" sz="4800" b="1" dirty="0">
                <a:latin typeface="Great Vibes" panose="02000507080000020002" pitchFamily="50" charset="0"/>
              </a:rPr>
              <a:t>Why Report?</a:t>
            </a:r>
          </a:p>
          <a:p>
            <a:pPr marL="571500" indent="-571500">
              <a:lnSpc>
                <a:spcPct val="150000"/>
              </a:lnSpc>
              <a:buFont typeface="Wingdings" panose="05000000000000000000" pitchFamily="2" charset="2"/>
              <a:buChar char="ü"/>
            </a:pPr>
            <a:r>
              <a:rPr lang="en-US" sz="3200" dirty="0">
                <a:latin typeface="Univers" panose="020B0503020202020204" pitchFamily="34" charset="0"/>
              </a:rPr>
              <a:t>Reporting gives us leverage</a:t>
            </a:r>
          </a:p>
          <a:p>
            <a:pPr marL="571500" indent="-571500">
              <a:lnSpc>
                <a:spcPct val="150000"/>
              </a:lnSpc>
              <a:buFont typeface="Wingdings" panose="05000000000000000000" pitchFamily="2" charset="2"/>
              <a:buChar char="ü"/>
            </a:pPr>
            <a:r>
              <a:rPr lang="en-US" sz="3200" dirty="0">
                <a:latin typeface="Univers" panose="020B0503020202020204" pitchFamily="34" charset="0"/>
              </a:rPr>
              <a:t>It is a record for your club history</a:t>
            </a:r>
          </a:p>
          <a:p>
            <a:pPr marL="571500" indent="-571500">
              <a:lnSpc>
                <a:spcPct val="150000"/>
              </a:lnSpc>
              <a:buFont typeface="Wingdings" panose="05000000000000000000" pitchFamily="2" charset="2"/>
              <a:buChar char="ü"/>
            </a:pPr>
            <a:r>
              <a:rPr lang="en-US" sz="3200" dirty="0">
                <a:latin typeface="Univers" panose="020B0503020202020204" pitchFamily="34" charset="0"/>
              </a:rPr>
              <a:t>Use the data to attract new members</a:t>
            </a:r>
          </a:p>
          <a:p>
            <a:pPr marL="571500" indent="-571500">
              <a:lnSpc>
                <a:spcPct val="150000"/>
              </a:lnSpc>
              <a:buFont typeface="Wingdings" panose="05000000000000000000" pitchFamily="2" charset="2"/>
              <a:buChar char="ü"/>
            </a:pPr>
            <a:r>
              <a:rPr lang="en-US" sz="3200" dirty="0">
                <a:latin typeface="Univers" panose="020B0503020202020204" pitchFamily="34" charset="0"/>
              </a:rPr>
              <a:t>Publish the information to show impact</a:t>
            </a:r>
          </a:p>
        </p:txBody>
      </p:sp>
      <p:pic>
        <p:nvPicPr>
          <p:cNvPr id="7" name="Picture 6">
            <a:extLst>
              <a:ext uri="{FF2B5EF4-FFF2-40B4-BE49-F238E27FC236}">
                <a16:creationId xmlns:a16="http://schemas.microsoft.com/office/drawing/2014/main" id="{7D484D38-F8B3-E890-79CC-EFD9DEB1777F}"/>
              </a:ext>
            </a:extLst>
          </p:cNvPr>
          <p:cNvPicPr>
            <a:picLocks noChangeAspect="1"/>
          </p:cNvPicPr>
          <p:nvPr/>
        </p:nvPicPr>
        <p:blipFill>
          <a:blip r:embed="rId2"/>
          <a:stretch>
            <a:fillRect/>
          </a:stretch>
        </p:blipFill>
        <p:spPr>
          <a:xfrm>
            <a:off x="591699" y="3802955"/>
            <a:ext cx="2048434" cy="2286198"/>
          </a:xfrm>
          <a:prstGeom prst="rect">
            <a:avLst/>
          </a:prstGeom>
        </p:spPr>
      </p:pic>
      <p:pic>
        <p:nvPicPr>
          <p:cNvPr id="8" name="Picture 7">
            <a:extLst>
              <a:ext uri="{FF2B5EF4-FFF2-40B4-BE49-F238E27FC236}">
                <a16:creationId xmlns:a16="http://schemas.microsoft.com/office/drawing/2014/main" id="{7132CF65-F272-1A79-9FE2-A51C3C06414B}"/>
              </a:ext>
            </a:extLst>
          </p:cNvPr>
          <p:cNvPicPr>
            <a:picLocks noChangeAspect="1"/>
          </p:cNvPicPr>
          <p:nvPr/>
        </p:nvPicPr>
        <p:blipFill>
          <a:blip r:embed="rId3"/>
          <a:stretch>
            <a:fillRect/>
          </a:stretch>
        </p:blipFill>
        <p:spPr>
          <a:xfrm>
            <a:off x="494155" y="945474"/>
            <a:ext cx="2145978" cy="2286198"/>
          </a:xfrm>
          <a:prstGeom prst="rect">
            <a:avLst/>
          </a:prstGeom>
        </p:spPr>
      </p:pic>
      <p:pic>
        <p:nvPicPr>
          <p:cNvPr id="2" name="Picture 1">
            <a:extLst>
              <a:ext uri="{FF2B5EF4-FFF2-40B4-BE49-F238E27FC236}">
                <a16:creationId xmlns:a16="http://schemas.microsoft.com/office/drawing/2014/main" id="{548D2AA6-E2A7-11C3-C921-277624F3EF7A}"/>
              </a:ext>
            </a:extLst>
          </p:cNvPr>
          <p:cNvPicPr>
            <a:picLocks noChangeAspect="1"/>
          </p:cNvPicPr>
          <p:nvPr/>
        </p:nvPicPr>
        <p:blipFill>
          <a:blip r:embed="rId4"/>
          <a:stretch>
            <a:fillRect/>
          </a:stretch>
        </p:blipFill>
        <p:spPr>
          <a:xfrm>
            <a:off x="3570735" y="6237018"/>
            <a:ext cx="7901101" cy="493819"/>
          </a:xfrm>
          <a:prstGeom prst="rect">
            <a:avLst/>
          </a:prstGeom>
        </p:spPr>
      </p:pic>
    </p:spTree>
    <p:extLst>
      <p:ext uri="{BB962C8B-B14F-4D97-AF65-F5344CB8AC3E}">
        <p14:creationId xmlns:p14="http://schemas.microsoft.com/office/powerpoint/2010/main" val="822406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54B6981-B645-ACF0-A326-F9FCDBAD1608}"/>
              </a:ext>
            </a:extLst>
          </p:cNvPr>
          <p:cNvSpPr txBox="1"/>
          <p:nvPr/>
        </p:nvSpPr>
        <p:spPr>
          <a:xfrm>
            <a:off x="4344066" y="1660251"/>
            <a:ext cx="6311152" cy="3724096"/>
          </a:xfrm>
          <a:prstGeom prst="rect">
            <a:avLst/>
          </a:prstGeom>
          <a:noFill/>
        </p:spPr>
        <p:txBody>
          <a:bodyPr wrap="square" rtlCol="0">
            <a:spAutoFit/>
          </a:bodyPr>
          <a:lstStyle/>
          <a:p>
            <a:pPr algn="ctr"/>
            <a:r>
              <a:rPr lang="en-US" sz="4800" b="1" dirty="0">
                <a:latin typeface="Great Vibes" panose="02000507080000020002" pitchFamily="50" charset="0"/>
              </a:rPr>
              <a:t>Where is the information?</a:t>
            </a:r>
            <a:endParaRPr lang="en-US" sz="3200" b="1" dirty="0">
              <a:latin typeface="Univers" panose="020B0503020202020204" pitchFamily="34" charset="0"/>
            </a:endParaRPr>
          </a:p>
          <a:p>
            <a:pPr algn="ctr">
              <a:lnSpc>
                <a:spcPct val="150000"/>
              </a:lnSpc>
            </a:pPr>
            <a:r>
              <a:rPr lang="en-US" sz="3200" dirty="0">
                <a:latin typeface="Univers" panose="020B0503020202020204" pitchFamily="34" charset="0"/>
              </a:rPr>
              <a:t>Secretary</a:t>
            </a:r>
          </a:p>
          <a:p>
            <a:pPr algn="ctr">
              <a:lnSpc>
                <a:spcPct val="150000"/>
              </a:lnSpc>
            </a:pPr>
            <a:r>
              <a:rPr lang="en-US" sz="3200" dirty="0">
                <a:latin typeface="Univers" panose="020B0503020202020204" pitchFamily="34" charset="0"/>
              </a:rPr>
              <a:t>Treasurer</a:t>
            </a:r>
          </a:p>
          <a:p>
            <a:pPr algn="ctr">
              <a:lnSpc>
                <a:spcPct val="150000"/>
              </a:lnSpc>
            </a:pPr>
            <a:r>
              <a:rPr lang="en-US" sz="3200" dirty="0">
                <a:latin typeface="Univers" panose="020B0503020202020204" pitchFamily="34" charset="0"/>
              </a:rPr>
              <a:t>Chairmen</a:t>
            </a:r>
          </a:p>
          <a:p>
            <a:pPr algn="ctr">
              <a:lnSpc>
                <a:spcPct val="150000"/>
              </a:lnSpc>
            </a:pPr>
            <a:r>
              <a:rPr lang="en-US" sz="3200" dirty="0">
                <a:latin typeface="Univers" panose="020B0503020202020204" pitchFamily="34" charset="0"/>
              </a:rPr>
              <a:t>Newsletter</a:t>
            </a:r>
            <a:endParaRPr lang="en-US" sz="4800" dirty="0">
              <a:latin typeface="Great Vibes" panose="02000507080000020002" pitchFamily="50" charset="0"/>
            </a:endParaRPr>
          </a:p>
        </p:txBody>
      </p:sp>
      <p:pic>
        <p:nvPicPr>
          <p:cNvPr id="9" name="Picture 8">
            <a:extLst>
              <a:ext uri="{FF2B5EF4-FFF2-40B4-BE49-F238E27FC236}">
                <a16:creationId xmlns:a16="http://schemas.microsoft.com/office/drawing/2014/main" id="{09ECF970-3779-1358-A1FE-D338A296003C}"/>
              </a:ext>
            </a:extLst>
          </p:cNvPr>
          <p:cNvPicPr>
            <a:picLocks noChangeAspect="1"/>
          </p:cNvPicPr>
          <p:nvPr/>
        </p:nvPicPr>
        <p:blipFill>
          <a:blip r:embed="rId2"/>
          <a:stretch>
            <a:fillRect/>
          </a:stretch>
        </p:blipFill>
        <p:spPr>
          <a:xfrm>
            <a:off x="718061" y="975900"/>
            <a:ext cx="2144240" cy="2286000"/>
          </a:xfrm>
          <a:prstGeom prst="rect">
            <a:avLst/>
          </a:prstGeom>
        </p:spPr>
      </p:pic>
      <p:pic>
        <p:nvPicPr>
          <p:cNvPr id="11" name="Picture 10">
            <a:extLst>
              <a:ext uri="{FF2B5EF4-FFF2-40B4-BE49-F238E27FC236}">
                <a16:creationId xmlns:a16="http://schemas.microsoft.com/office/drawing/2014/main" id="{6CC269AF-5EE4-167B-F4A4-F9F13E28C9B9}"/>
              </a:ext>
            </a:extLst>
          </p:cNvPr>
          <p:cNvPicPr>
            <a:picLocks noChangeAspect="1"/>
          </p:cNvPicPr>
          <p:nvPr/>
        </p:nvPicPr>
        <p:blipFill>
          <a:blip r:embed="rId3"/>
          <a:stretch>
            <a:fillRect/>
          </a:stretch>
        </p:blipFill>
        <p:spPr>
          <a:xfrm>
            <a:off x="760127" y="3807034"/>
            <a:ext cx="2048256" cy="2286000"/>
          </a:xfrm>
          <a:prstGeom prst="rect">
            <a:avLst/>
          </a:prstGeom>
        </p:spPr>
      </p:pic>
      <p:pic>
        <p:nvPicPr>
          <p:cNvPr id="2" name="Picture 1">
            <a:extLst>
              <a:ext uri="{FF2B5EF4-FFF2-40B4-BE49-F238E27FC236}">
                <a16:creationId xmlns:a16="http://schemas.microsoft.com/office/drawing/2014/main" id="{10EBA4FB-A2CF-7087-07E1-DFB6A0FE0EF1}"/>
              </a:ext>
            </a:extLst>
          </p:cNvPr>
          <p:cNvPicPr>
            <a:picLocks noChangeAspect="1"/>
          </p:cNvPicPr>
          <p:nvPr/>
        </p:nvPicPr>
        <p:blipFill>
          <a:blip r:embed="rId4"/>
          <a:stretch>
            <a:fillRect/>
          </a:stretch>
        </p:blipFill>
        <p:spPr>
          <a:xfrm>
            <a:off x="3641740" y="6226626"/>
            <a:ext cx="7901101" cy="493819"/>
          </a:xfrm>
          <a:prstGeom prst="rect">
            <a:avLst/>
          </a:prstGeom>
        </p:spPr>
      </p:pic>
    </p:spTree>
    <p:extLst>
      <p:ext uri="{BB962C8B-B14F-4D97-AF65-F5344CB8AC3E}">
        <p14:creationId xmlns:p14="http://schemas.microsoft.com/office/powerpoint/2010/main" val="479644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83429646-ED6F-7DAF-9F0B-F7ACBF962419}"/>
              </a:ext>
            </a:extLst>
          </p:cNvPr>
          <p:cNvSpPr txBox="1"/>
          <p:nvPr/>
        </p:nvSpPr>
        <p:spPr>
          <a:xfrm>
            <a:off x="439270" y="0"/>
            <a:ext cx="11573435" cy="6986528"/>
          </a:xfrm>
          <a:prstGeom prst="rect">
            <a:avLst/>
          </a:prstGeom>
          <a:noFill/>
        </p:spPr>
        <p:txBody>
          <a:bodyPr wrap="square">
            <a:spAutoFit/>
          </a:bodyPr>
          <a:lstStyle/>
          <a:p>
            <a:r>
              <a:rPr lang="en-US" sz="2800" b="1" dirty="0"/>
              <a:t>Civic Engagement</a:t>
            </a:r>
          </a:p>
          <a:p>
            <a:r>
              <a:rPr lang="en-US" sz="2800" dirty="0"/>
              <a:t>Operation Gratitude’s Mission is to forge strong bonds between Americans and their Military and First Responder heroes through volunteer service projects, acts of gratitude, and meaningful engagements in communities nationwide by sending packages and cards.  In February, GFWC-HB members wrote out 125 cards to first responders; all included a printed sticker with information about GFWC-HB and GFWC.  The project was continued throughout the year, with an additional 1375 cards sent.  Unused cards of all kinds were donated by members to the committee.  The fronts of 1000 cards were redesigned by the card makers to reflect a thank you message and the printed sticker with information about GFWC-HB and GFWC was placed inside each card.  Christmas cards were sent untouched to be distributed for the servicemen and women to use to send to their families and friends.</a:t>
            </a:r>
          </a:p>
          <a:p>
            <a:endParaRPr lang="en-US" sz="1200" dirty="0"/>
          </a:p>
          <a:p>
            <a:r>
              <a:rPr lang="en-US" sz="2800" dirty="0"/>
              <a:t>	Project	Members		</a:t>
            </a:r>
            <a:r>
              <a:rPr lang="en-US" sz="2800" dirty="0" err="1"/>
              <a:t>Inkind</a:t>
            </a:r>
            <a:r>
              <a:rPr lang="en-US" sz="2800" dirty="0"/>
              <a:t>			Hours</a:t>
            </a:r>
          </a:p>
          <a:p>
            <a:r>
              <a:rPr lang="en-US" sz="2800" dirty="0"/>
              <a:t>	1			25		$6120.00		115</a:t>
            </a:r>
          </a:p>
        </p:txBody>
      </p:sp>
    </p:spTree>
    <p:extLst>
      <p:ext uri="{BB962C8B-B14F-4D97-AF65-F5344CB8AC3E}">
        <p14:creationId xmlns:p14="http://schemas.microsoft.com/office/powerpoint/2010/main" val="2553801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0696E98-8F58-C851-6535-263AADB5AABC}"/>
              </a:ext>
            </a:extLst>
          </p:cNvPr>
          <p:cNvPicPr>
            <a:picLocks noChangeAspect="1"/>
          </p:cNvPicPr>
          <p:nvPr/>
        </p:nvPicPr>
        <p:blipFill>
          <a:blip r:embed="rId2"/>
          <a:stretch>
            <a:fillRect/>
          </a:stretch>
        </p:blipFill>
        <p:spPr>
          <a:xfrm>
            <a:off x="273355" y="1502325"/>
            <a:ext cx="11645289" cy="3853349"/>
          </a:xfrm>
          <a:prstGeom prst="rect">
            <a:avLst/>
          </a:prstGeom>
        </p:spPr>
      </p:pic>
      <p:pic>
        <p:nvPicPr>
          <p:cNvPr id="3" name="Picture 2">
            <a:extLst>
              <a:ext uri="{FF2B5EF4-FFF2-40B4-BE49-F238E27FC236}">
                <a16:creationId xmlns:a16="http://schemas.microsoft.com/office/drawing/2014/main" id="{C894B3EB-7B68-6F7D-F131-029BBE55C639}"/>
              </a:ext>
            </a:extLst>
          </p:cNvPr>
          <p:cNvPicPr>
            <a:picLocks noChangeAspect="1"/>
          </p:cNvPicPr>
          <p:nvPr/>
        </p:nvPicPr>
        <p:blipFill>
          <a:blip r:embed="rId3"/>
          <a:stretch>
            <a:fillRect/>
          </a:stretch>
        </p:blipFill>
        <p:spPr>
          <a:xfrm>
            <a:off x="2374049" y="6195453"/>
            <a:ext cx="7901101" cy="493819"/>
          </a:xfrm>
          <a:prstGeom prst="rect">
            <a:avLst/>
          </a:prstGeom>
        </p:spPr>
      </p:pic>
    </p:spTree>
    <p:extLst>
      <p:ext uri="{BB962C8B-B14F-4D97-AF65-F5344CB8AC3E}">
        <p14:creationId xmlns:p14="http://schemas.microsoft.com/office/powerpoint/2010/main" val="3731008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C7747C8-1D6D-B637-3A66-BEFFF1187602}"/>
              </a:ext>
            </a:extLst>
          </p:cNvPr>
          <p:cNvSpPr txBox="1"/>
          <p:nvPr/>
        </p:nvSpPr>
        <p:spPr>
          <a:xfrm>
            <a:off x="564777" y="680341"/>
            <a:ext cx="11627223" cy="5619808"/>
          </a:xfrm>
          <a:prstGeom prst="rect">
            <a:avLst/>
          </a:prstGeom>
          <a:noFill/>
        </p:spPr>
        <p:txBody>
          <a:bodyPr wrap="square">
            <a:spAutoFit/>
          </a:bodyPr>
          <a:lstStyle/>
          <a:p>
            <a:pPr marL="0" marR="0">
              <a:lnSpc>
                <a:spcPct val="150000"/>
              </a:lnSpc>
              <a:spcBef>
                <a:spcPts val="0"/>
              </a:spcBef>
              <a:spcAft>
                <a:spcPts val="0"/>
              </a:spcAft>
            </a:pPr>
            <a:r>
              <a:rPr lang="en-US" sz="2200" b="1" dirty="0">
                <a:effectLst/>
                <a:latin typeface="Univers" panose="020B0503020202020204" pitchFamily="34" charset="0"/>
                <a:ea typeface="Calibri" panose="020F0502020204030204" pitchFamily="34" charset="0"/>
                <a:cs typeface="Times New Roman" panose="02020603050405020304" pitchFamily="18" charset="0"/>
              </a:rPr>
              <a:t>Remember: </a:t>
            </a:r>
          </a:p>
          <a:p>
            <a:pPr marL="342900" marR="0" lvl="0" indent="-342900">
              <a:lnSpc>
                <a:spcPct val="150000"/>
              </a:lnSpc>
              <a:spcBef>
                <a:spcPts val="0"/>
              </a:spcBef>
              <a:spcAft>
                <a:spcPts val="0"/>
              </a:spcAft>
              <a:buFont typeface="+mj-lt"/>
              <a:buAutoNum type="arabicPeriod"/>
            </a:pPr>
            <a:r>
              <a:rPr lang="en-US" sz="2200" dirty="0">
                <a:effectLst/>
                <a:latin typeface="Univers" panose="020B0503020202020204" pitchFamily="34" charset="0"/>
                <a:ea typeface="Calibri" panose="020F0502020204030204" pitchFamily="34" charset="0"/>
                <a:cs typeface="Times New Roman" panose="02020603050405020304" pitchFamily="18" charset="0"/>
              </a:rPr>
              <a:t>Your number of members cannot total more than the number of club members.</a:t>
            </a:r>
          </a:p>
          <a:p>
            <a:pPr marL="342900" marR="0" lvl="0" indent="-342900">
              <a:lnSpc>
                <a:spcPct val="150000"/>
              </a:lnSpc>
              <a:spcBef>
                <a:spcPts val="0"/>
              </a:spcBef>
              <a:spcAft>
                <a:spcPts val="0"/>
              </a:spcAft>
              <a:buFont typeface="+mj-lt"/>
              <a:buAutoNum type="arabicPeriod"/>
            </a:pPr>
            <a:r>
              <a:rPr lang="en-US" sz="2200" dirty="0">
                <a:effectLst/>
                <a:latin typeface="Univers" panose="020B0503020202020204" pitchFamily="34" charset="0"/>
                <a:ea typeface="Calibri" panose="020F0502020204030204" pitchFamily="34" charset="0"/>
                <a:cs typeface="Times New Roman" panose="02020603050405020304" pitchFamily="18" charset="0"/>
              </a:rPr>
              <a:t>If you spend club money, you use the total number of members in your club.  If you send out something to all the members, it is the total number of members.</a:t>
            </a:r>
          </a:p>
          <a:p>
            <a:pPr marL="342900" marR="0" lvl="0" indent="-342900">
              <a:lnSpc>
                <a:spcPct val="150000"/>
              </a:lnSpc>
              <a:spcBef>
                <a:spcPts val="0"/>
              </a:spcBef>
              <a:spcAft>
                <a:spcPts val="0"/>
              </a:spcAft>
              <a:buFont typeface="+mj-lt"/>
              <a:buAutoNum type="arabicPeriod"/>
            </a:pPr>
            <a:r>
              <a:rPr lang="en-US" sz="2200" dirty="0">
                <a:effectLst/>
                <a:latin typeface="Univers" panose="020B0503020202020204" pitchFamily="34" charset="0"/>
                <a:ea typeface="Calibri" panose="020F0502020204030204" pitchFamily="34" charset="0"/>
                <a:cs typeface="Times New Roman" panose="02020603050405020304" pitchFamily="18" charset="0"/>
              </a:rPr>
              <a:t>When you give a report that last 5 minutes at a club meeting where 20 members are present that equals 100 minutes or 1 ½ hours.  If you write an article for the newsletter that is distributed to all, it is the time to read x the number of members + the time to write it.</a:t>
            </a:r>
          </a:p>
          <a:p>
            <a:pPr marL="342900" marR="0" lvl="0" indent="-342900">
              <a:lnSpc>
                <a:spcPct val="150000"/>
              </a:lnSpc>
              <a:spcBef>
                <a:spcPts val="0"/>
              </a:spcBef>
              <a:spcAft>
                <a:spcPts val="0"/>
              </a:spcAft>
              <a:buFont typeface="+mj-lt"/>
              <a:buAutoNum type="arabicPeriod"/>
            </a:pPr>
            <a:r>
              <a:rPr lang="en-US" sz="2200" dirty="0">
                <a:effectLst/>
                <a:latin typeface="Univers" panose="020B0503020202020204" pitchFamily="34" charset="0"/>
                <a:ea typeface="Calibri" panose="020F0502020204030204" pitchFamily="34" charset="0"/>
                <a:cs typeface="Times New Roman" panose="02020603050405020304" pitchFamily="18" charset="0"/>
              </a:rPr>
              <a:t>If you have a committee meeting, it is the number present x the length of the meeting + chairman’s prep time for hours.</a:t>
            </a:r>
          </a:p>
          <a:p>
            <a:pPr marL="342900" marR="0" lvl="0" indent="-342900">
              <a:lnSpc>
                <a:spcPct val="150000"/>
              </a:lnSpc>
              <a:spcBef>
                <a:spcPts val="0"/>
              </a:spcBef>
              <a:spcAft>
                <a:spcPts val="0"/>
              </a:spcAft>
              <a:buFont typeface="+mj-lt"/>
              <a:buAutoNum type="arabicPeriod"/>
            </a:pPr>
            <a:r>
              <a:rPr lang="en-US" sz="2200" dirty="0">
                <a:effectLst/>
                <a:latin typeface="Univers" panose="020B0503020202020204" pitchFamily="34" charset="0"/>
                <a:ea typeface="Calibri" panose="020F0502020204030204" pitchFamily="34" charset="0"/>
                <a:cs typeface="Times New Roman" panose="02020603050405020304" pitchFamily="18" charset="0"/>
              </a:rPr>
              <a:t>For a bake sale or raffle, remember to add in the value of the items donated.</a:t>
            </a:r>
          </a:p>
        </p:txBody>
      </p:sp>
      <p:pic>
        <p:nvPicPr>
          <p:cNvPr id="2" name="Picture 1">
            <a:extLst>
              <a:ext uri="{FF2B5EF4-FFF2-40B4-BE49-F238E27FC236}">
                <a16:creationId xmlns:a16="http://schemas.microsoft.com/office/drawing/2014/main" id="{24A156A1-A1F9-1815-DCE3-4EE570F6C33A}"/>
              </a:ext>
            </a:extLst>
          </p:cNvPr>
          <p:cNvPicPr>
            <a:picLocks noChangeAspect="1"/>
          </p:cNvPicPr>
          <p:nvPr/>
        </p:nvPicPr>
        <p:blipFill>
          <a:blip r:embed="rId2"/>
          <a:stretch>
            <a:fillRect/>
          </a:stretch>
        </p:blipFill>
        <p:spPr>
          <a:xfrm>
            <a:off x="2427837" y="6300149"/>
            <a:ext cx="7901101" cy="493819"/>
          </a:xfrm>
          <a:prstGeom prst="rect">
            <a:avLst/>
          </a:prstGeom>
        </p:spPr>
      </p:pic>
    </p:spTree>
    <p:extLst>
      <p:ext uri="{BB962C8B-B14F-4D97-AF65-F5344CB8AC3E}">
        <p14:creationId xmlns:p14="http://schemas.microsoft.com/office/powerpoint/2010/main" val="1207452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AD81C-31D8-B6FD-C1A9-E8AB9E0E478B}"/>
              </a:ext>
            </a:extLst>
          </p:cNvPr>
          <p:cNvSpPr>
            <a:spLocks noGrp="1"/>
          </p:cNvSpPr>
          <p:nvPr>
            <p:ph type="title"/>
          </p:nvPr>
        </p:nvSpPr>
        <p:spPr>
          <a:xfrm>
            <a:off x="1964788" y="916417"/>
            <a:ext cx="10515600" cy="1325563"/>
          </a:xfrm>
        </p:spPr>
        <p:txBody>
          <a:bodyPr>
            <a:normAutofit/>
          </a:bodyPr>
          <a:lstStyle/>
          <a:p>
            <a:pPr algn="ctr"/>
            <a:r>
              <a:rPr lang="en-US" sz="4800" b="1" dirty="0">
                <a:latin typeface="Great Vibes" panose="02000507080000020002" pitchFamily="50" charset="0"/>
              </a:rPr>
              <a:t>Now what?</a:t>
            </a:r>
          </a:p>
        </p:txBody>
      </p:sp>
      <p:sp>
        <p:nvSpPr>
          <p:cNvPr id="3" name="Text Placeholder 2">
            <a:extLst>
              <a:ext uri="{FF2B5EF4-FFF2-40B4-BE49-F238E27FC236}">
                <a16:creationId xmlns:a16="http://schemas.microsoft.com/office/drawing/2014/main" id="{A2524EE9-2DAB-0122-C19E-41BD6F046DF0}"/>
              </a:ext>
            </a:extLst>
          </p:cNvPr>
          <p:cNvSpPr>
            <a:spLocks noGrp="1"/>
          </p:cNvSpPr>
          <p:nvPr>
            <p:ph type="body" idx="1"/>
          </p:nvPr>
        </p:nvSpPr>
        <p:spPr>
          <a:xfrm>
            <a:off x="2710268" y="2112207"/>
            <a:ext cx="3971347" cy="823912"/>
          </a:xfrm>
        </p:spPr>
        <p:txBody>
          <a:bodyPr>
            <a:normAutofit/>
          </a:bodyPr>
          <a:lstStyle/>
          <a:p>
            <a:pPr algn="ctr"/>
            <a:r>
              <a:rPr lang="en-US" sz="4000" dirty="0">
                <a:latin typeface="Great Vibes" panose="02000507080000020002" pitchFamily="50" charset="0"/>
              </a:rPr>
              <a:t>Report where?</a:t>
            </a:r>
          </a:p>
        </p:txBody>
      </p:sp>
      <p:sp>
        <p:nvSpPr>
          <p:cNvPr id="4" name="Content Placeholder 3">
            <a:extLst>
              <a:ext uri="{FF2B5EF4-FFF2-40B4-BE49-F238E27FC236}">
                <a16:creationId xmlns:a16="http://schemas.microsoft.com/office/drawing/2014/main" id="{B6E114F7-8B5F-D7F3-F5DE-BA2B05887A65}"/>
              </a:ext>
            </a:extLst>
          </p:cNvPr>
          <p:cNvSpPr>
            <a:spLocks noGrp="1"/>
          </p:cNvSpPr>
          <p:nvPr>
            <p:ph sz="half" idx="2"/>
          </p:nvPr>
        </p:nvSpPr>
        <p:spPr>
          <a:xfrm>
            <a:off x="2467306" y="3046299"/>
            <a:ext cx="4457270" cy="2760663"/>
          </a:xfrm>
        </p:spPr>
        <p:txBody>
          <a:bodyPr>
            <a:normAutofit/>
          </a:bodyPr>
          <a:lstStyle/>
          <a:p>
            <a:pPr marL="0" indent="0" algn="ctr">
              <a:lnSpc>
                <a:spcPct val="150000"/>
              </a:lnSpc>
              <a:buNone/>
            </a:pPr>
            <a:r>
              <a:rPr lang="en-US" sz="3200" dirty="0"/>
              <a:t>The goal of the project determines where it should be reported.</a:t>
            </a:r>
          </a:p>
        </p:txBody>
      </p:sp>
      <p:sp>
        <p:nvSpPr>
          <p:cNvPr id="5" name="Text Placeholder 4">
            <a:extLst>
              <a:ext uri="{FF2B5EF4-FFF2-40B4-BE49-F238E27FC236}">
                <a16:creationId xmlns:a16="http://schemas.microsoft.com/office/drawing/2014/main" id="{9F483EFA-2256-D18E-1A4B-87E747322B63}"/>
              </a:ext>
            </a:extLst>
          </p:cNvPr>
          <p:cNvSpPr>
            <a:spLocks noGrp="1"/>
          </p:cNvSpPr>
          <p:nvPr>
            <p:ph type="body" sz="quarter" idx="3"/>
          </p:nvPr>
        </p:nvSpPr>
        <p:spPr>
          <a:xfrm>
            <a:off x="6859629" y="2253677"/>
            <a:ext cx="5183188" cy="823912"/>
          </a:xfrm>
        </p:spPr>
        <p:txBody>
          <a:bodyPr>
            <a:normAutofit/>
          </a:bodyPr>
          <a:lstStyle/>
          <a:p>
            <a:pPr algn="ctr"/>
            <a:r>
              <a:rPr lang="en-US" sz="4000" dirty="0">
                <a:latin typeface="Great Vibes" panose="02000507080000020002" pitchFamily="50" charset="0"/>
              </a:rPr>
              <a:t>Group for Impact</a:t>
            </a:r>
          </a:p>
        </p:txBody>
      </p:sp>
      <p:sp>
        <p:nvSpPr>
          <p:cNvPr id="6" name="Content Placeholder 5">
            <a:extLst>
              <a:ext uri="{FF2B5EF4-FFF2-40B4-BE49-F238E27FC236}">
                <a16:creationId xmlns:a16="http://schemas.microsoft.com/office/drawing/2014/main" id="{50307C40-4330-E7E1-3AA8-29E1F88CBBAF}"/>
              </a:ext>
            </a:extLst>
          </p:cNvPr>
          <p:cNvSpPr>
            <a:spLocks noGrp="1"/>
          </p:cNvSpPr>
          <p:nvPr>
            <p:ph sz="quarter" idx="4"/>
          </p:nvPr>
        </p:nvSpPr>
        <p:spPr>
          <a:xfrm>
            <a:off x="7222588" y="3077589"/>
            <a:ext cx="4457270" cy="2415380"/>
          </a:xfrm>
        </p:spPr>
        <p:txBody>
          <a:bodyPr>
            <a:normAutofit/>
          </a:bodyPr>
          <a:lstStyle/>
          <a:p>
            <a:pPr marL="0" indent="0" algn="ctr">
              <a:lnSpc>
                <a:spcPct val="150000"/>
              </a:lnSpc>
              <a:buNone/>
            </a:pPr>
            <a:r>
              <a:rPr lang="en-US" sz="3200" dirty="0"/>
              <a:t>Group projects directed at the same goal under one heading.</a:t>
            </a:r>
          </a:p>
        </p:txBody>
      </p:sp>
      <p:pic>
        <p:nvPicPr>
          <p:cNvPr id="10" name="Picture 9">
            <a:extLst>
              <a:ext uri="{FF2B5EF4-FFF2-40B4-BE49-F238E27FC236}">
                <a16:creationId xmlns:a16="http://schemas.microsoft.com/office/drawing/2014/main" id="{D1E6FDFA-B593-75E9-F39A-57B330767DEE}"/>
              </a:ext>
            </a:extLst>
          </p:cNvPr>
          <p:cNvPicPr>
            <a:picLocks noChangeAspect="1"/>
          </p:cNvPicPr>
          <p:nvPr/>
        </p:nvPicPr>
        <p:blipFill>
          <a:blip r:embed="rId2"/>
          <a:stretch>
            <a:fillRect/>
          </a:stretch>
        </p:blipFill>
        <p:spPr>
          <a:xfrm>
            <a:off x="443098" y="3655385"/>
            <a:ext cx="2048434" cy="2286198"/>
          </a:xfrm>
          <a:prstGeom prst="rect">
            <a:avLst/>
          </a:prstGeom>
        </p:spPr>
      </p:pic>
      <p:pic>
        <p:nvPicPr>
          <p:cNvPr id="11" name="Picture 10">
            <a:extLst>
              <a:ext uri="{FF2B5EF4-FFF2-40B4-BE49-F238E27FC236}">
                <a16:creationId xmlns:a16="http://schemas.microsoft.com/office/drawing/2014/main" id="{39B16CFF-0C36-B05B-2A89-D8A5C57E962F}"/>
              </a:ext>
            </a:extLst>
          </p:cNvPr>
          <p:cNvPicPr>
            <a:picLocks noChangeAspect="1"/>
          </p:cNvPicPr>
          <p:nvPr/>
        </p:nvPicPr>
        <p:blipFill>
          <a:blip r:embed="rId3"/>
          <a:stretch>
            <a:fillRect/>
          </a:stretch>
        </p:blipFill>
        <p:spPr>
          <a:xfrm>
            <a:off x="315374" y="608257"/>
            <a:ext cx="2145978" cy="2286198"/>
          </a:xfrm>
          <a:prstGeom prst="rect">
            <a:avLst/>
          </a:prstGeom>
        </p:spPr>
      </p:pic>
      <p:pic>
        <p:nvPicPr>
          <p:cNvPr id="7" name="Picture 6">
            <a:extLst>
              <a:ext uri="{FF2B5EF4-FFF2-40B4-BE49-F238E27FC236}">
                <a16:creationId xmlns:a16="http://schemas.microsoft.com/office/drawing/2014/main" id="{CF69D0E6-D8F9-23F9-FB12-C84FB30D197E}"/>
              </a:ext>
            </a:extLst>
          </p:cNvPr>
          <p:cNvPicPr>
            <a:picLocks noChangeAspect="1"/>
          </p:cNvPicPr>
          <p:nvPr/>
        </p:nvPicPr>
        <p:blipFill>
          <a:blip r:embed="rId4"/>
          <a:stretch>
            <a:fillRect/>
          </a:stretch>
        </p:blipFill>
        <p:spPr>
          <a:xfrm>
            <a:off x="3142976" y="6137055"/>
            <a:ext cx="7901101" cy="493819"/>
          </a:xfrm>
          <a:prstGeom prst="rect">
            <a:avLst/>
          </a:prstGeom>
        </p:spPr>
      </p:pic>
    </p:spTree>
    <p:extLst>
      <p:ext uri="{BB962C8B-B14F-4D97-AF65-F5344CB8AC3E}">
        <p14:creationId xmlns:p14="http://schemas.microsoft.com/office/powerpoint/2010/main" val="3687021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31CB181-B92D-3670-2D41-F618E12A4F81}"/>
              </a:ext>
            </a:extLst>
          </p:cNvPr>
          <p:cNvSpPr txBox="1"/>
          <p:nvPr/>
        </p:nvSpPr>
        <p:spPr>
          <a:xfrm>
            <a:off x="170329" y="248015"/>
            <a:ext cx="11851341" cy="5693866"/>
          </a:xfrm>
          <a:prstGeom prst="rect">
            <a:avLst/>
          </a:prstGeom>
          <a:noFill/>
        </p:spPr>
        <p:txBody>
          <a:bodyPr wrap="square">
            <a:spAutoFit/>
          </a:bodyPr>
          <a:lstStyle/>
          <a:p>
            <a:pPr>
              <a:tabLst>
                <a:tab pos="1998663" algn="l"/>
              </a:tabLst>
            </a:pPr>
            <a:r>
              <a:rPr lang="en-US" sz="2800" b="1" dirty="0"/>
              <a:t>We Thank You for your Service</a:t>
            </a:r>
          </a:p>
          <a:p>
            <a:pPr marL="342900" indent="-342900">
              <a:buFont typeface="Arial" panose="020B0604020202020204" pitchFamily="34" charset="0"/>
              <a:buChar char="•"/>
              <a:tabLst>
                <a:tab pos="1998663" algn="l"/>
              </a:tabLst>
            </a:pPr>
            <a:r>
              <a:rPr lang="en-US" sz="2800" dirty="0"/>
              <a:t>Operation Gratitude’s Mission is to forge strong bonds between Americans and their Military and First Responder heroes through volunteer service projects, acts of gratitude, and meaningful engagements in communities nationwide by sending packages and cards.  In February, GFWC-HB members wrote out 125 cards to first responders; all included a printed sticker with information about GFWC-HB and GFWC. The project was continued throughout the year, with an additional 1375 cards sent.  Unused cards of all kinds were donated by members to the committee.  The fronts of 1000 cards were redesigned by the card makers to reflect a thank you message and the printed sticker with information about GFWC-HB and GFWC was placed inside each card.  Christmas cards were sent untouched to be distributed for the servicemen and women to use to send to their families and friends.</a:t>
            </a:r>
          </a:p>
        </p:txBody>
      </p:sp>
      <p:pic>
        <p:nvPicPr>
          <p:cNvPr id="2" name="Picture 1">
            <a:extLst>
              <a:ext uri="{FF2B5EF4-FFF2-40B4-BE49-F238E27FC236}">
                <a16:creationId xmlns:a16="http://schemas.microsoft.com/office/drawing/2014/main" id="{70F86D9C-F51A-1449-A7B9-7003173D43B5}"/>
              </a:ext>
            </a:extLst>
          </p:cNvPr>
          <p:cNvPicPr>
            <a:picLocks noChangeAspect="1"/>
          </p:cNvPicPr>
          <p:nvPr/>
        </p:nvPicPr>
        <p:blipFill>
          <a:blip r:embed="rId2"/>
          <a:stretch>
            <a:fillRect/>
          </a:stretch>
        </p:blipFill>
        <p:spPr>
          <a:xfrm>
            <a:off x="2332485" y="6247408"/>
            <a:ext cx="7901101" cy="493819"/>
          </a:xfrm>
          <a:prstGeom prst="rect">
            <a:avLst/>
          </a:prstGeom>
        </p:spPr>
      </p:pic>
    </p:spTree>
    <p:extLst>
      <p:ext uri="{BB962C8B-B14F-4D97-AF65-F5344CB8AC3E}">
        <p14:creationId xmlns:p14="http://schemas.microsoft.com/office/powerpoint/2010/main" val="708741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0A49F18-0A2B-E54B-2CCF-8BB64054CFD2}"/>
              </a:ext>
            </a:extLst>
          </p:cNvPr>
          <p:cNvSpPr txBox="1"/>
          <p:nvPr/>
        </p:nvSpPr>
        <p:spPr>
          <a:xfrm>
            <a:off x="439270" y="366623"/>
            <a:ext cx="11519647" cy="6124754"/>
          </a:xfrm>
          <a:prstGeom prst="rect">
            <a:avLst/>
          </a:prstGeom>
          <a:noFill/>
        </p:spPr>
        <p:txBody>
          <a:bodyPr wrap="square">
            <a:spAutoFit/>
          </a:bodyPr>
          <a:lstStyle/>
          <a:p>
            <a:pPr marL="457200" indent="-457200">
              <a:buFont typeface="Arial" panose="020B0604020202020204" pitchFamily="34" charset="0"/>
              <a:buChar char="•"/>
            </a:pPr>
            <a:r>
              <a:rPr lang="en-US" sz="2800" dirty="0"/>
              <a:t>Operation Homefront’s Back To School Brigade is an annual school supply collection and distribution.  Members traveled to Heroes Elementary School, Camp Lejeune, to contribute 410 packs of loose-leaf paper and help pack 500 backpacks for delivery.</a:t>
            </a:r>
          </a:p>
          <a:p>
            <a:pPr marL="457200" indent="-457200">
              <a:buFont typeface="Arial" panose="020B0604020202020204" pitchFamily="34" charset="0"/>
              <a:buChar char="•"/>
            </a:pPr>
            <a:r>
              <a:rPr lang="en-US" sz="2800" dirty="0"/>
              <a:t>The Camp Lejeune Fisher House supports Naval Medical Center Camp Lejeune, a major military treatment facility that supports over 50,000 Active-Duty Marines, Sailors, Coast Guardsmen, and their families as well as over 25,000 retirees and their families in Eastern North Carolina. Members donated money, which committee members used to shop for needed supplies that were delivered to Fisher House.</a:t>
            </a:r>
          </a:p>
          <a:p>
            <a:pPr marL="457200" indent="-457200">
              <a:buFont typeface="Arial" panose="020B0604020202020204" pitchFamily="34" charset="0"/>
              <a:buChar char="•"/>
            </a:pPr>
            <a:r>
              <a:rPr lang="en-US" sz="2800" dirty="0"/>
              <a:t>As a show of support for Women in the Military, each member received a pink soldier and a copy of “A Soldier’s Prayer”.  Members placed the soldier and prayer in a location where she would see it often.  Each time she did, she was to say a prayer for female soldiers.</a:t>
            </a:r>
          </a:p>
        </p:txBody>
      </p:sp>
    </p:spTree>
    <p:extLst>
      <p:ext uri="{BB962C8B-B14F-4D97-AF65-F5344CB8AC3E}">
        <p14:creationId xmlns:p14="http://schemas.microsoft.com/office/powerpoint/2010/main" val="12618570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4826</TotalTime>
  <Words>826</Words>
  <Application>Microsoft Office PowerPoint</Application>
  <PresentationFormat>Widescreen</PresentationFormat>
  <Paragraphs>85</Paragraphs>
  <Slides>13</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13</vt:i4>
      </vt:variant>
    </vt:vector>
  </HeadingPairs>
  <TitlesOfParts>
    <vt:vector size="24" baseType="lpstr">
      <vt:lpstr>Arial</vt:lpstr>
      <vt:lpstr>Calibri</vt:lpstr>
      <vt:lpstr>Calibri Light</vt:lpstr>
      <vt:lpstr>Courier New</vt:lpstr>
      <vt:lpstr>Great Vibes</vt:lpstr>
      <vt:lpstr>Symbol</vt:lpstr>
      <vt:lpstr>Technical</vt:lpstr>
      <vt:lpstr>Tw Cen MT</vt:lpstr>
      <vt:lpstr>Univers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Now what?</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Nahid Ahmed</dc:creator>
  <cp:lastModifiedBy>Judi Stankowich</cp:lastModifiedBy>
  <cp:revision>47</cp:revision>
  <dcterms:created xsi:type="dcterms:W3CDTF">2017-11-09T17:58:25Z</dcterms:created>
  <dcterms:modified xsi:type="dcterms:W3CDTF">2023-01-06T16:53:09Z</dcterms:modified>
</cp:coreProperties>
</file>